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Montserrat Bold" charset="1" panose="00000800000000000000"/>
      <p:regular r:id="rId36"/>
    </p:embeddedFont>
    <p:embeddedFont>
      <p:font typeface="Montserrat" charset="1" panose="00000500000000000000"/>
      <p:regular r:id="rId37"/>
    </p:embeddedFont>
    <p:embeddedFont>
      <p:font typeface="Canva Sans Bold" charset="1" panose="020B0803030501040103"/>
      <p:regular r:id="rId54"/>
    </p:embeddedFont>
    <p:embeddedFont>
      <p:font typeface="Canva Sans" charset="1" panose="020B0503030501040103"/>
      <p:regular r:id="rId55"/>
    </p:embeddedFont>
    <p:embeddedFont>
      <p:font typeface="Montserrat Italics" charset="1" panose="0000050000000000000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notesMasters/notesMaster1.xml" Type="http://schemas.openxmlformats.org/officeDocument/2006/relationships/notesMaster"/><Relationship Id="rId34" Target="theme/theme2.xml" Type="http://schemas.openxmlformats.org/officeDocument/2006/relationships/theme"/><Relationship Id="rId35" Target="notesSlides/notesSlide1.xml" Type="http://schemas.openxmlformats.org/officeDocument/2006/relationships/notes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notesSlides/notesSlide2.xml" Type="http://schemas.openxmlformats.org/officeDocument/2006/relationships/notesSlide"/><Relationship Id="rId39" Target="notesSlides/notesSlide3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4.xml" Type="http://schemas.openxmlformats.org/officeDocument/2006/relationships/notesSlide"/><Relationship Id="rId41" Target="notesSlides/notesSlide5.xml" Type="http://schemas.openxmlformats.org/officeDocument/2006/relationships/notesSlide"/><Relationship Id="rId42" Target="notesSlides/notesSlide6.xml" Type="http://schemas.openxmlformats.org/officeDocument/2006/relationships/notesSlide"/><Relationship Id="rId43" Target="notesSlides/notesSlide7.xml" Type="http://schemas.openxmlformats.org/officeDocument/2006/relationships/notesSlide"/><Relationship Id="rId44" Target="notesSlides/notesSlide8.xml" Type="http://schemas.openxmlformats.org/officeDocument/2006/relationships/notesSlide"/><Relationship Id="rId45" Target="notesSlides/notesSlide9.xml" Type="http://schemas.openxmlformats.org/officeDocument/2006/relationships/notesSlide"/><Relationship Id="rId46" Target="notesSlides/notesSlide10.xml" Type="http://schemas.openxmlformats.org/officeDocument/2006/relationships/notesSlide"/><Relationship Id="rId47" Target="notesSlides/notesSlide11.xml" Type="http://schemas.openxmlformats.org/officeDocument/2006/relationships/notesSlide"/><Relationship Id="rId48" Target="notesSlides/notesSlide12.xml" Type="http://schemas.openxmlformats.org/officeDocument/2006/relationships/notesSlide"/><Relationship Id="rId49" Target="notesSlides/notesSlide13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4.xml" Type="http://schemas.openxmlformats.org/officeDocument/2006/relationships/notesSlide"/><Relationship Id="rId51" Target="notesSlides/notesSlide15.xml" Type="http://schemas.openxmlformats.org/officeDocument/2006/relationships/notesSlide"/><Relationship Id="rId52" Target="notesSlides/notesSlide16.xml" Type="http://schemas.openxmlformats.org/officeDocument/2006/relationships/notesSlide"/><Relationship Id="rId53" Target="notesSlides/notesSlide17.xml" Type="http://schemas.openxmlformats.org/officeDocument/2006/relationships/notesSlide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notesSlides/notesSlide18.xml" Type="http://schemas.openxmlformats.org/officeDocument/2006/relationships/notesSlide"/><Relationship Id="rId57" Target="notesSlides/notesSlide19.xml" Type="http://schemas.openxmlformats.org/officeDocument/2006/relationships/notesSlide"/><Relationship Id="rId58" Target="notesSlides/notesSlide20.xml" Type="http://schemas.openxmlformats.org/officeDocument/2006/relationships/notesSlide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notesSlides/notesSlide21.xml" Type="http://schemas.openxmlformats.org/officeDocument/2006/relationships/notesSlide"/><Relationship Id="rId61" Target="notesSlides/notesSlide22.xml" Type="http://schemas.openxmlformats.org/officeDocument/2006/relationships/notesSlide"/><Relationship Id="rId62" Target="notesSlides/notesSlide23.xml" Type="http://schemas.openxmlformats.org/officeDocument/2006/relationships/notesSlide"/><Relationship Id="rId63" Target="notesSlides/notesSlide24.xml" Type="http://schemas.openxmlformats.org/officeDocument/2006/relationships/notesSlide"/><Relationship Id="rId64" Target="notesSlides/notesSlide25.xml" Type="http://schemas.openxmlformats.org/officeDocument/2006/relationships/notesSlide"/><Relationship Id="rId65" Target="notesSlides/notesSlide26.xml" Type="http://schemas.openxmlformats.org/officeDocument/2006/relationships/notesSlide"/><Relationship Id="rId66" Target="notesSlides/notesSlide27.xml" Type="http://schemas.openxmlformats.org/officeDocument/2006/relationships/notes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2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2.jpeg" Type="http://schemas.openxmlformats.org/officeDocument/2006/relationships/image"/><Relationship Id="rId4" Target="../media/image14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2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2.jpe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2" Target="../notesSlides/notesSlide15.xml" Type="http://schemas.openxmlformats.org/officeDocument/2006/relationships/notesSlide"/><Relationship Id="rId3" Target="../media/image2.jpe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2.jpe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2.jpe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2.jpe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2.jpe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2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2" Target="../notesSlides/notesSlide21.xml" Type="http://schemas.openxmlformats.org/officeDocument/2006/relationships/notesSlide"/><Relationship Id="rId3" Target="../media/image2.jpe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2.jpe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2.jpe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2.jpe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2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2.jpeg" Type="http://schemas.openxmlformats.org/officeDocument/2006/relationships/image"/><Relationship Id="rId4" Target="../media/image45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.jpeg" Type="http://schemas.openxmlformats.org/officeDocument/2006/relationships/image"/><Relationship Id="rId4" Target="../media/image5.png" Type="http://schemas.openxmlformats.org/officeDocument/2006/relationships/image"/><Relationship Id="rId5" Target="../embeddings/oleObject1.bin" Type="http://schemas.openxmlformats.org/officeDocument/2006/relationships/oleObjec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.jpeg" Type="http://schemas.openxmlformats.org/officeDocument/2006/relationships/image"/><Relationship Id="rId4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9728"/>
            <a:chOff x="0" y="0"/>
            <a:chExt cx="24384000" cy="1463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46304"/>
            </a:xfrm>
            <a:custGeom>
              <a:avLst/>
              <a:gdLst/>
              <a:ahLst/>
              <a:cxnLst/>
              <a:rect r="r" b="b" t="t" l="l"/>
              <a:pathLst>
                <a:path h="14630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0B4D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10177272"/>
            <a:ext cx="18288000" cy="109728"/>
            <a:chOff x="0" y="0"/>
            <a:chExt cx="24384000" cy="1463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146304"/>
            </a:xfrm>
            <a:custGeom>
              <a:avLst/>
              <a:gdLst/>
              <a:ahLst/>
              <a:cxnLst/>
              <a:rect r="r" b="b" t="t" l="l"/>
              <a:pathLst>
                <a:path h="14630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0B4D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13470" y="3025398"/>
            <a:ext cx="16861059" cy="2118102"/>
            <a:chOff x="0" y="0"/>
            <a:chExt cx="23292930" cy="29260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292930" cy="2926080"/>
            </a:xfrm>
            <a:custGeom>
              <a:avLst/>
              <a:gdLst/>
              <a:ahLst/>
              <a:cxnLst/>
              <a:rect r="r" b="b" t="t" l="l"/>
              <a:pathLst>
                <a:path h="2926080" w="23292930">
                  <a:moveTo>
                    <a:pt x="0" y="0"/>
                  </a:moveTo>
                  <a:lnTo>
                    <a:pt x="23292930" y="0"/>
                  </a:lnTo>
                  <a:lnTo>
                    <a:pt x="23292930" y="2926080"/>
                  </a:lnTo>
                  <a:lnTo>
                    <a:pt x="0" y="292608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96137" r="5784" b="-96137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23292930" cy="2916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560"/>
                </a:lnSpc>
              </a:pPr>
              <a:r>
                <a:rPr lang="en-US" sz="88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CSCI316 Group Presentation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79852" y="4625890"/>
            <a:ext cx="15528295" cy="1035220"/>
            <a:chOff x="0" y="0"/>
            <a:chExt cx="21945600" cy="14630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945600" cy="1463040"/>
            </a:xfrm>
            <a:custGeom>
              <a:avLst/>
              <a:gdLst/>
              <a:ahLst/>
              <a:cxnLst/>
              <a:rect r="r" b="b" t="t" l="l"/>
              <a:pathLst>
                <a:path h="146304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1463040"/>
                  </a:lnTo>
                  <a:lnTo>
                    <a:pt x="0" y="146304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242275" r="0" b="-242275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21945600" cy="14630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00"/>
                </a:lnSpc>
              </a:pPr>
              <a:r>
                <a:rPr lang="en-US" b="true" sz="40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Scikit-Learn &amp; Spark MLlib Comparative Analysis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554730" y="5939265"/>
            <a:ext cx="5178541" cy="2482838"/>
            <a:chOff x="0" y="0"/>
            <a:chExt cx="6904721" cy="331045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04721" cy="3310450"/>
            </a:xfrm>
            <a:custGeom>
              <a:avLst/>
              <a:gdLst/>
              <a:ahLst/>
              <a:cxnLst/>
              <a:rect r="r" b="b" t="t" l="l"/>
              <a:pathLst>
                <a:path h="3310450" w="6904721">
                  <a:moveTo>
                    <a:pt x="0" y="0"/>
                  </a:moveTo>
                  <a:lnTo>
                    <a:pt x="6904721" y="0"/>
                  </a:lnTo>
                  <a:lnTo>
                    <a:pt x="6904721" y="3310450"/>
                  </a:lnTo>
                  <a:lnTo>
                    <a:pt x="0" y="331045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-3465" t="0" r="40030" b="48439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6904721" cy="33104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720"/>
                </a:lnSpc>
              </a:pPr>
              <a:r>
                <a:rPr lang="en-US" sz="3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Group 16 Members:</a:t>
              </a:r>
            </a:p>
            <a:p>
              <a:pPr algn="ctr">
                <a:lnSpc>
                  <a:spcPts val="3720"/>
                </a:lnSpc>
              </a:pPr>
              <a:r>
                <a:rPr lang="en-US" sz="3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Juwon (8761838)</a:t>
              </a:r>
            </a:p>
            <a:p>
              <a:pPr algn="ctr">
                <a:lnSpc>
                  <a:spcPts val="3720"/>
                </a:lnSpc>
              </a:pPr>
              <a:r>
                <a:rPr lang="en-US" sz="3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Marvin (8496390)</a:t>
              </a:r>
            </a:p>
            <a:p>
              <a:pPr algn="ctr">
                <a:lnSpc>
                  <a:spcPts val="3720"/>
                </a:lnSpc>
              </a:pPr>
              <a:r>
                <a:rPr lang="en-US" sz="3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Michelle (9089202)</a:t>
              </a:r>
            </a:p>
            <a:p>
              <a:pPr algn="ctr">
                <a:lnSpc>
                  <a:spcPts val="3720"/>
                </a:lnSpc>
              </a:pPr>
              <a:r>
                <a:rPr lang="en-US" sz="3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Vanness (8561515)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828800"/>
            <a:ext cx="7534426" cy="4231883"/>
            <a:chOff x="0" y="0"/>
            <a:chExt cx="10045902" cy="564251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615435"/>
              <a:ext cx="9280885" cy="2505050"/>
              <a:chOff x="0" y="0"/>
              <a:chExt cx="9280885" cy="25050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9280885" cy="2505050"/>
              </a:xfrm>
              <a:custGeom>
                <a:avLst/>
                <a:gdLst/>
                <a:ahLst/>
                <a:cxnLst/>
                <a:rect r="r" b="b" t="t" l="l"/>
                <a:pathLst>
                  <a:path h="2505050" w="9280885">
                    <a:moveTo>
                      <a:pt x="0" y="0"/>
                    </a:moveTo>
                    <a:lnTo>
                      <a:pt x="9280885" y="0"/>
                    </a:lnTo>
                    <a:lnTo>
                      <a:pt x="9280885" y="2505050"/>
                    </a:lnTo>
                    <a:lnTo>
                      <a:pt x="0" y="2505050"/>
                    </a:lnTo>
                    <a:close/>
                  </a:path>
                </a:pathLst>
              </a:custGeom>
              <a:blipFill>
                <a:blip r:embed="rId3">
                  <a:alphaModFix amt="0"/>
                </a:blip>
                <a:stretch>
                  <a:fillRect l="0" t="-153665" r="-136460" b="-87733"/>
                </a:stretch>
              </a:blip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66675"/>
                <a:ext cx="9280885" cy="2571725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 marL="518160" indent="-259080" lvl="1">
                  <a:lnSpc>
                    <a:spcPts val="3696"/>
                  </a:lnSpc>
                  <a:buFont typeface="Arial"/>
                  <a:buChar char="•"/>
                </a:pPr>
                <a:r>
                  <a:rPr lang="en-US" b="true" sz="2400">
                    <a:solidFill>
                      <a:srgbClr val="90E0E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Load Data</a:t>
                </a:r>
              </a:p>
              <a:p>
                <a:pPr algn="l" marL="518160" indent="-259080" lvl="1">
                  <a:lnSpc>
                    <a:spcPts val="3696"/>
                  </a:lnSpc>
                  <a:buFont typeface="Arial"/>
                  <a:buChar char="•"/>
                </a:pPr>
                <a:r>
                  <a:rPr lang="en-US" b="true" sz="2400">
                    <a:solidFill>
                      <a:srgbClr val="90E0E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Drop ‘id’, ‘attack_cat’, ‘label’</a:t>
                </a:r>
              </a:p>
              <a:p>
                <a:pPr algn="l" marL="518160" indent="-259080" lvl="1">
                  <a:lnSpc>
                    <a:spcPts val="3696"/>
                  </a:lnSpc>
                  <a:buFont typeface="Arial"/>
                  <a:buChar char="•"/>
                </a:pPr>
                <a:r>
                  <a:rPr lang="en-US" b="true" sz="2400">
                    <a:solidFill>
                      <a:srgbClr val="90E0E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Split into Train/Val/Test (Stratified split)</a:t>
                </a: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10045902" cy="636625"/>
              <a:chOff x="0" y="0"/>
              <a:chExt cx="10045902" cy="63662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045902" cy="636625"/>
              </a:xfrm>
              <a:custGeom>
                <a:avLst/>
                <a:gdLst/>
                <a:ahLst/>
                <a:cxnLst/>
                <a:rect r="r" b="b" t="t" l="l"/>
                <a:pathLst>
                  <a:path h="636625" w="10045902">
                    <a:moveTo>
                      <a:pt x="0" y="0"/>
                    </a:moveTo>
                    <a:lnTo>
                      <a:pt x="10045902" y="0"/>
                    </a:lnTo>
                    <a:lnTo>
                      <a:pt x="10045902" y="636625"/>
                    </a:lnTo>
                    <a:lnTo>
                      <a:pt x="0" y="636625"/>
                    </a:lnTo>
                    <a:close/>
                  </a:path>
                </a:pathLst>
              </a:custGeom>
              <a:blipFill>
                <a:blip r:embed="rId3">
                  <a:alphaModFix amt="0"/>
                </a:blip>
                <a:stretch>
                  <a:fillRect l="0" t="-511859" r="-82044" b="-507614"/>
                </a:stretch>
              </a:blip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9525"/>
                <a:ext cx="10045902" cy="6271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>
                  <a:lnSpc>
                    <a:spcPts val="2879"/>
                  </a:lnSpc>
                </a:pPr>
                <a:r>
                  <a:rPr lang="en-US" sz="2399" b="true">
                    <a:solidFill>
                      <a:srgbClr val="90E0E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Function</a:t>
                </a: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5005886"/>
              <a:ext cx="10045902" cy="636625"/>
              <a:chOff x="0" y="0"/>
              <a:chExt cx="10045902" cy="63662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045902" cy="636625"/>
              </a:xfrm>
              <a:custGeom>
                <a:avLst/>
                <a:gdLst/>
                <a:ahLst/>
                <a:cxnLst/>
                <a:rect r="r" b="b" t="t" l="l"/>
                <a:pathLst>
                  <a:path h="636625" w="10045902">
                    <a:moveTo>
                      <a:pt x="0" y="0"/>
                    </a:moveTo>
                    <a:lnTo>
                      <a:pt x="10045902" y="0"/>
                    </a:lnTo>
                    <a:lnTo>
                      <a:pt x="10045902" y="636625"/>
                    </a:lnTo>
                    <a:lnTo>
                      <a:pt x="0" y="636625"/>
                    </a:lnTo>
                    <a:close/>
                  </a:path>
                </a:pathLst>
              </a:custGeom>
              <a:blipFill>
                <a:blip r:embed="rId3">
                  <a:alphaModFix amt="0"/>
                </a:blip>
                <a:stretch>
                  <a:fillRect l="0" t="-511859" r="-82044" b="-507614"/>
                </a:stretch>
              </a:blip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9525"/>
                <a:ext cx="10045902" cy="6271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>
                  <a:lnSpc>
                    <a:spcPts val="2879"/>
                  </a:lnSpc>
                </a:pPr>
                <a:r>
                  <a:rPr lang="en-US" sz="2399" b="true">
                    <a:solidFill>
                      <a:srgbClr val="90E0E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Output</a:t>
                </a: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914400" y="1793318"/>
            <a:ext cx="7534426" cy="477469"/>
            <a:chOff x="0" y="0"/>
            <a:chExt cx="10045902" cy="6366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045902" cy="636625"/>
            </a:xfrm>
            <a:custGeom>
              <a:avLst/>
              <a:gdLst/>
              <a:ahLst/>
              <a:cxnLst/>
              <a:rect r="r" b="b" t="t" l="l"/>
              <a:pathLst>
                <a:path h="636625" w="10045902">
                  <a:moveTo>
                    <a:pt x="0" y="0"/>
                  </a:moveTo>
                  <a:lnTo>
                    <a:pt x="10045902" y="0"/>
                  </a:lnTo>
                  <a:lnTo>
                    <a:pt x="10045902" y="636625"/>
                  </a:lnTo>
                  <a:lnTo>
                    <a:pt x="0" y="63662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11859" r="-82044" b="-507614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>
              <a:off x="0" y="9525"/>
              <a:ext cx="10045902" cy="6271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399" b="true">
                  <a:solidFill>
                    <a:srgbClr val="90E0E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Load Data (load_and_prep_data)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5400000">
            <a:off x="4901396" y="5663323"/>
            <a:ext cx="8017414" cy="70152"/>
          </a:xfrm>
          <a:custGeom>
            <a:avLst/>
            <a:gdLst/>
            <a:ahLst/>
            <a:cxnLst/>
            <a:rect r="r" b="b" t="t" l="l"/>
            <a:pathLst>
              <a:path h="70152" w="8017414">
                <a:moveTo>
                  <a:pt x="0" y="0"/>
                </a:moveTo>
                <a:lnTo>
                  <a:pt x="8017414" y="0"/>
                </a:lnTo>
                <a:lnTo>
                  <a:pt x="8017414" y="70152"/>
                </a:lnTo>
                <a:lnTo>
                  <a:pt x="0" y="70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w="276225" cap="sq">
            <a:solidFill>
              <a:srgbClr val="00B4D8"/>
            </a:solidFill>
            <a:prstDash val="solid"/>
            <a:miter/>
          </a:ln>
        </p:spPr>
      </p:sp>
      <p:grpSp>
        <p:nvGrpSpPr>
          <p:cNvPr name="Group 16" id="16"/>
          <p:cNvGrpSpPr/>
          <p:nvPr/>
        </p:nvGrpSpPr>
        <p:grpSpPr>
          <a:xfrm rot="0">
            <a:off x="914400" y="548640"/>
            <a:ext cx="12801600" cy="1280160"/>
            <a:chOff x="0" y="0"/>
            <a:chExt cx="17068800" cy="17068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06880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17068800" cy="17068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680"/>
                </a:lnSpc>
              </a:pPr>
              <a:r>
                <a:rPr lang="en-US" sz="64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 Preprocessing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14400" y="2270787"/>
            <a:ext cx="6532198" cy="7436319"/>
          </a:xfrm>
          <a:custGeom>
            <a:avLst/>
            <a:gdLst/>
            <a:ahLst/>
            <a:cxnLst/>
            <a:rect r="r" b="b" t="t" l="l"/>
            <a:pathLst>
              <a:path h="7436319" w="6532198">
                <a:moveTo>
                  <a:pt x="0" y="0"/>
                </a:moveTo>
                <a:lnTo>
                  <a:pt x="6532198" y="0"/>
                </a:lnTo>
                <a:lnTo>
                  <a:pt x="6532198" y="7436319"/>
                </a:lnTo>
                <a:lnTo>
                  <a:pt x="0" y="743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5553" b="-32038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6264243"/>
            <a:ext cx="7534426" cy="1864771"/>
          </a:xfrm>
          <a:custGeom>
            <a:avLst/>
            <a:gdLst/>
            <a:ahLst/>
            <a:cxnLst/>
            <a:rect r="r" b="b" t="t" l="l"/>
            <a:pathLst>
              <a:path h="1864771" w="7534426">
                <a:moveTo>
                  <a:pt x="0" y="0"/>
                </a:moveTo>
                <a:lnTo>
                  <a:pt x="7534426" y="0"/>
                </a:lnTo>
                <a:lnTo>
                  <a:pt x="7534426" y="1864770"/>
                </a:lnTo>
                <a:lnTo>
                  <a:pt x="0" y="18647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" y="1981892"/>
            <a:ext cx="7534426" cy="477469"/>
            <a:chOff x="0" y="0"/>
            <a:chExt cx="10045902" cy="636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45902" cy="636625"/>
            </a:xfrm>
            <a:custGeom>
              <a:avLst/>
              <a:gdLst/>
              <a:ahLst/>
              <a:cxnLst/>
              <a:rect r="r" b="b" t="t" l="l"/>
              <a:pathLst>
                <a:path h="636625" w="10045902">
                  <a:moveTo>
                    <a:pt x="0" y="0"/>
                  </a:moveTo>
                  <a:lnTo>
                    <a:pt x="10045902" y="0"/>
                  </a:lnTo>
                  <a:lnTo>
                    <a:pt x="10045902" y="636625"/>
                  </a:lnTo>
                  <a:lnTo>
                    <a:pt x="0" y="63662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11859" r="-82044" b="-507614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0045902" cy="6271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399" b="true">
                  <a:solidFill>
                    <a:srgbClr val="90E0E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Report missing value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" y="409532"/>
            <a:ext cx="14130365" cy="1280160"/>
            <a:chOff x="0" y="0"/>
            <a:chExt cx="18840486" cy="17068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840487" cy="1706880"/>
            </a:xfrm>
            <a:custGeom>
              <a:avLst/>
              <a:gdLst/>
              <a:ahLst/>
              <a:cxnLst/>
              <a:rect r="r" b="b" t="t" l="l"/>
              <a:pathLst>
                <a:path h="1706880" w="18840487">
                  <a:moveTo>
                    <a:pt x="0" y="0"/>
                  </a:moveTo>
                  <a:lnTo>
                    <a:pt x="18840487" y="0"/>
                  </a:lnTo>
                  <a:lnTo>
                    <a:pt x="18840487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44850" r="9403" b="-14485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8840486" cy="17068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680"/>
                </a:lnSpc>
              </a:pPr>
              <a:r>
                <a:rPr lang="en-US" sz="64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 Preprocessing (in pySpark)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4901396" y="5663323"/>
            <a:ext cx="8017414" cy="70152"/>
          </a:xfrm>
          <a:custGeom>
            <a:avLst/>
            <a:gdLst/>
            <a:ahLst/>
            <a:cxnLst/>
            <a:rect r="r" b="b" t="t" l="l"/>
            <a:pathLst>
              <a:path h="70152" w="8017414">
                <a:moveTo>
                  <a:pt x="0" y="0"/>
                </a:moveTo>
                <a:lnTo>
                  <a:pt x="8017414" y="0"/>
                </a:lnTo>
                <a:lnTo>
                  <a:pt x="8017414" y="70152"/>
                </a:lnTo>
                <a:lnTo>
                  <a:pt x="0" y="70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w="276225" cap="sq">
            <a:solidFill>
              <a:srgbClr val="00B4D8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14400" y="2459361"/>
            <a:ext cx="7648726" cy="3547097"/>
          </a:xfrm>
          <a:custGeom>
            <a:avLst/>
            <a:gdLst/>
            <a:ahLst/>
            <a:cxnLst/>
            <a:rect r="r" b="b" t="t" l="l"/>
            <a:pathLst>
              <a:path h="3547097" w="7648726">
                <a:moveTo>
                  <a:pt x="0" y="0"/>
                </a:moveTo>
                <a:lnTo>
                  <a:pt x="7648726" y="0"/>
                </a:lnTo>
                <a:lnTo>
                  <a:pt x="7648726" y="3547096"/>
                </a:lnTo>
                <a:lnTo>
                  <a:pt x="0" y="35470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6893200"/>
            <a:ext cx="7066334" cy="945122"/>
          </a:xfrm>
          <a:custGeom>
            <a:avLst/>
            <a:gdLst/>
            <a:ahLst/>
            <a:cxnLst/>
            <a:rect r="r" b="b" t="t" l="l"/>
            <a:pathLst>
              <a:path h="945122" w="7066334">
                <a:moveTo>
                  <a:pt x="0" y="0"/>
                </a:moveTo>
                <a:lnTo>
                  <a:pt x="7066334" y="0"/>
                </a:lnTo>
                <a:lnTo>
                  <a:pt x="7066334" y="945122"/>
                </a:lnTo>
                <a:lnTo>
                  <a:pt x="0" y="9451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610574" y="1981892"/>
            <a:ext cx="7534426" cy="839419"/>
            <a:chOff x="0" y="0"/>
            <a:chExt cx="10045902" cy="11192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045902" cy="1119225"/>
            </a:xfrm>
            <a:custGeom>
              <a:avLst/>
              <a:gdLst/>
              <a:ahLst/>
              <a:cxnLst/>
              <a:rect r="r" b="b" t="t" l="l"/>
              <a:pathLst>
                <a:path h="1119225" w="10045902">
                  <a:moveTo>
                    <a:pt x="0" y="0"/>
                  </a:moveTo>
                  <a:lnTo>
                    <a:pt x="10045902" y="0"/>
                  </a:lnTo>
                  <a:lnTo>
                    <a:pt x="10045902" y="1119225"/>
                  </a:lnTo>
                  <a:lnTo>
                    <a:pt x="0" y="111922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91149" r="-82044" b="-245616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10045902" cy="11097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399" b="true">
                  <a:solidFill>
                    <a:srgbClr val="90E0E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Generate R Formula and pySpark feature column (in train_spark_rf())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6415731"/>
            <a:ext cx="7534426" cy="477469"/>
            <a:chOff x="0" y="0"/>
            <a:chExt cx="10045902" cy="6366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045902" cy="636625"/>
            </a:xfrm>
            <a:custGeom>
              <a:avLst/>
              <a:gdLst/>
              <a:ahLst/>
              <a:cxnLst/>
              <a:rect r="r" b="b" t="t" l="l"/>
              <a:pathLst>
                <a:path h="636625" w="10045902">
                  <a:moveTo>
                    <a:pt x="0" y="0"/>
                  </a:moveTo>
                  <a:lnTo>
                    <a:pt x="10045902" y="0"/>
                  </a:lnTo>
                  <a:lnTo>
                    <a:pt x="10045902" y="636625"/>
                  </a:lnTo>
                  <a:lnTo>
                    <a:pt x="0" y="63662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11859" r="-82044" b="-507614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10045902" cy="6271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399" b="true">
                  <a:solidFill>
                    <a:srgbClr val="90E0E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report(no null values in every column)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610574" y="3280029"/>
            <a:ext cx="7858789" cy="5452857"/>
          </a:xfrm>
          <a:custGeom>
            <a:avLst/>
            <a:gdLst/>
            <a:ahLst/>
            <a:cxnLst/>
            <a:rect r="r" b="b" t="t" l="l"/>
            <a:pathLst>
              <a:path h="5452857" w="7858789">
                <a:moveTo>
                  <a:pt x="0" y="0"/>
                </a:moveTo>
                <a:lnTo>
                  <a:pt x="7858788" y="0"/>
                </a:lnTo>
                <a:lnTo>
                  <a:pt x="7858788" y="5452857"/>
                </a:lnTo>
                <a:lnTo>
                  <a:pt x="0" y="54528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43804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48236" y="1828800"/>
            <a:ext cx="8211064" cy="5720139"/>
            <a:chOff x="0" y="0"/>
            <a:chExt cx="10948085" cy="762685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27685" y="615435"/>
              <a:ext cx="9280885" cy="3127350"/>
              <a:chOff x="0" y="0"/>
              <a:chExt cx="9280885" cy="31273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9280885" cy="3127350"/>
              </a:xfrm>
              <a:custGeom>
                <a:avLst/>
                <a:gdLst/>
                <a:ahLst/>
                <a:cxnLst/>
                <a:rect r="r" b="b" t="t" l="l"/>
                <a:pathLst>
                  <a:path h="3127350" w="9280885">
                    <a:moveTo>
                      <a:pt x="0" y="0"/>
                    </a:moveTo>
                    <a:lnTo>
                      <a:pt x="9280885" y="0"/>
                    </a:lnTo>
                    <a:lnTo>
                      <a:pt x="9280885" y="3127350"/>
                    </a:lnTo>
                    <a:lnTo>
                      <a:pt x="0" y="3127350"/>
                    </a:lnTo>
                    <a:close/>
                  </a:path>
                </a:pathLst>
              </a:custGeom>
              <a:blipFill>
                <a:blip r:embed="rId3">
                  <a:alphaModFix amt="0"/>
                </a:blip>
                <a:stretch>
                  <a:fillRect l="0" t="-123087" r="-136460" b="-50377"/>
                </a:stretch>
              </a:blip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66675"/>
                <a:ext cx="9280885" cy="3194025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 marL="518160" indent="-259080" lvl="1">
                  <a:lnSpc>
                    <a:spcPts val="3696"/>
                  </a:lnSpc>
                  <a:buFont typeface="Arial"/>
                  <a:buChar char="•"/>
                </a:pPr>
                <a:r>
                  <a:rPr lang="en-US" b="true" sz="2400">
                    <a:solidFill>
                      <a:srgbClr val="90E0E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Load Data</a:t>
                </a:r>
              </a:p>
              <a:p>
                <a:pPr algn="l" marL="518160" indent="-259080" lvl="1">
                  <a:lnSpc>
                    <a:spcPts val="3696"/>
                  </a:lnSpc>
                  <a:buFont typeface="Arial"/>
                  <a:buChar char="•"/>
                </a:pPr>
                <a:r>
                  <a:rPr lang="en-US" b="true" sz="2400">
                    <a:solidFill>
                      <a:srgbClr val="90E0E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Drop ‘id’, ‘attack_cat’ (label included due to pySpark issue)</a:t>
                </a:r>
              </a:p>
              <a:p>
                <a:pPr algn="l" marL="518160" indent="-259080" lvl="1">
                  <a:lnSpc>
                    <a:spcPts val="3696"/>
                  </a:lnSpc>
                  <a:buFont typeface="Arial"/>
                  <a:buChar char="•"/>
                </a:pPr>
                <a:r>
                  <a:rPr lang="en-US" b="true" sz="2400">
                    <a:solidFill>
                      <a:srgbClr val="90E0E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Add new columns (pkt_ratio, ttl_gap)</a:t>
                </a:r>
              </a:p>
              <a:p>
                <a:pPr algn="l" marL="518160" indent="-259080" lvl="1">
                  <a:lnSpc>
                    <a:spcPts val="3696"/>
                  </a:lnSpc>
                  <a:buFont typeface="Arial"/>
                  <a:buChar char="•"/>
                </a:pPr>
                <a:r>
                  <a:rPr lang="en-US" b="true" sz="2400">
                    <a:solidFill>
                      <a:srgbClr val="90E0E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Split into Train/Val/Test (Stratified split)</a:t>
                </a: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27685" y="0"/>
              <a:ext cx="10045902" cy="636625"/>
              <a:chOff x="0" y="0"/>
              <a:chExt cx="10045902" cy="63662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045902" cy="636625"/>
              </a:xfrm>
              <a:custGeom>
                <a:avLst/>
                <a:gdLst/>
                <a:ahLst/>
                <a:cxnLst/>
                <a:rect r="r" b="b" t="t" l="l"/>
                <a:pathLst>
                  <a:path h="636625" w="10045902">
                    <a:moveTo>
                      <a:pt x="0" y="0"/>
                    </a:moveTo>
                    <a:lnTo>
                      <a:pt x="10045902" y="0"/>
                    </a:lnTo>
                    <a:lnTo>
                      <a:pt x="10045902" y="636625"/>
                    </a:lnTo>
                    <a:lnTo>
                      <a:pt x="0" y="636625"/>
                    </a:lnTo>
                    <a:close/>
                  </a:path>
                </a:pathLst>
              </a:custGeom>
              <a:blipFill>
                <a:blip r:embed="rId3">
                  <a:alphaModFix amt="0"/>
                </a:blip>
                <a:stretch>
                  <a:fillRect l="0" t="-511859" r="-82044" b="-507614"/>
                </a:stretch>
              </a:blip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9525"/>
                <a:ext cx="10045902" cy="6271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>
                  <a:lnSpc>
                    <a:spcPts val="2879"/>
                  </a:lnSpc>
                </a:pPr>
                <a:r>
                  <a:rPr lang="en-US" sz="2399" b="true">
                    <a:solidFill>
                      <a:srgbClr val="90E0E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Function</a:t>
                </a: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0" y="5642511"/>
              <a:ext cx="10948085" cy="1984340"/>
            </a:xfrm>
            <a:custGeom>
              <a:avLst/>
              <a:gdLst/>
              <a:ahLst/>
              <a:cxnLst/>
              <a:rect r="r" b="b" t="t" l="l"/>
              <a:pathLst>
                <a:path h="1984340" w="10948085">
                  <a:moveTo>
                    <a:pt x="0" y="0"/>
                  </a:moveTo>
                  <a:lnTo>
                    <a:pt x="10948085" y="0"/>
                  </a:lnTo>
                  <a:lnTo>
                    <a:pt x="10948085" y="1984341"/>
                  </a:lnTo>
                  <a:lnTo>
                    <a:pt x="0" y="1984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127685" y="5005886"/>
              <a:ext cx="10045902" cy="636625"/>
              <a:chOff x="0" y="0"/>
              <a:chExt cx="10045902" cy="63662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0045902" cy="636625"/>
              </a:xfrm>
              <a:custGeom>
                <a:avLst/>
                <a:gdLst/>
                <a:ahLst/>
                <a:cxnLst/>
                <a:rect r="r" b="b" t="t" l="l"/>
                <a:pathLst>
                  <a:path h="636625" w="10045902">
                    <a:moveTo>
                      <a:pt x="0" y="0"/>
                    </a:moveTo>
                    <a:lnTo>
                      <a:pt x="10045902" y="0"/>
                    </a:lnTo>
                    <a:lnTo>
                      <a:pt x="10045902" y="636625"/>
                    </a:lnTo>
                    <a:lnTo>
                      <a:pt x="0" y="636625"/>
                    </a:lnTo>
                    <a:close/>
                  </a:path>
                </a:pathLst>
              </a:custGeom>
              <a:blipFill>
                <a:blip r:embed="rId3">
                  <a:alphaModFix amt="0"/>
                </a:blip>
                <a:stretch>
                  <a:fillRect l="0" t="-511859" r="-82044" b="-507614"/>
                </a:stretch>
              </a:blip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9525"/>
                <a:ext cx="10045902" cy="6271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>
                  <a:lnSpc>
                    <a:spcPts val="2879"/>
                  </a:lnSpc>
                </a:pPr>
                <a:r>
                  <a:rPr lang="en-US" sz="2399" b="true">
                    <a:solidFill>
                      <a:srgbClr val="90E0E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Output</a:t>
                </a: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914400" y="1793318"/>
            <a:ext cx="7534426" cy="477469"/>
            <a:chOff x="0" y="0"/>
            <a:chExt cx="10045902" cy="6366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045902" cy="636625"/>
            </a:xfrm>
            <a:custGeom>
              <a:avLst/>
              <a:gdLst/>
              <a:ahLst/>
              <a:cxnLst/>
              <a:rect r="r" b="b" t="t" l="l"/>
              <a:pathLst>
                <a:path h="636625" w="10045902">
                  <a:moveTo>
                    <a:pt x="0" y="0"/>
                  </a:moveTo>
                  <a:lnTo>
                    <a:pt x="10045902" y="0"/>
                  </a:lnTo>
                  <a:lnTo>
                    <a:pt x="10045902" y="636625"/>
                  </a:lnTo>
                  <a:lnTo>
                    <a:pt x="0" y="63662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11859" r="-82044" b="-507614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>
              <a:off x="0" y="9525"/>
              <a:ext cx="10045902" cy="6271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399" b="true">
                  <a:solidFill>
                    <a:srgbClr val="90E0E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Load Data (load_and_prep_spark_data)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5400000">
            <a:off x="4901396" y="5663323"/>
            <a:ext cx="8017414" cy="70152"/>
          </a:xfrm>
          <a:custGeom>
            <a:avLst/>
            <a:gdLst/>
            <a:ahLst/>
            <a:cxnLst/>
            <a:rect r="r" b="b" t="t" l="l"/>
            <a:pathLst>
              <a:path h="70152" w="8017414">
                <a:moveTo>
                  <a:pt x="0" y="0"/>
                </a:moveTo>
                <a:lnTo>
                  <a:pt x="8017414" y="0"/>
                </a:lnTo>
                <a:lnTo>
                  <a:pt x="8017414" y="70152"/>
                </a:lnTo>
                <a:lnTo>
                  <a:pt x="0" y="701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w="276225" cap="sq">
            <a:solidFill>
              <a:srgbClr val="00B4D8"/>
            </a:solidFill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914400" y="2375562"/>
            <a:ext cx="7117591" cy="6156716"/>
          </a:xfrm>
          <a:custGeom>
            <a:avLst/>
            <a:gdLst/>
            <a:ahLst/>
            <a:cxnLst/>
            <a:rect r="r" b="b" t="t" l="l"/>
            <a:pathLst>
              <a:path h="6156716" w="7117591">
                <a:moveTo>
                  <a:pt x="0" y="0"/>
                </a:moveTo>
                <a:lnTo>
                  <a:pt x="7117591" y="0"/>
                </a:lnTo>
                <a:lnTo>
                  <a:pt x="7117591" y="6156716"/>
                </a:lnTo>
                <a:lnTo>
                  <a:pt x="0" y="61567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14400" y="409532"/>
            <a:ext cx="14130365" cy="1280160"/>
            <a:chOff x="0" y="0"/>
            <a:chExt cx="18840486" cy="170688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840487" cy="1706880"/>
            </a:xfrm>
            <a:custGeom>
              <a:avLst/>
              <a:gdLst/>
              <a:ahLst/>
              <a:cxnLst/>
              <a:rect r="r" b="b" t="t" l="l"/>
              <a:pathLst>
                <a:path h="1706880" w="18840487">
                  <a:moveTo>
                    <a:pt x="0" y="0"/>
                  </a:moveTo>
                  <a:lnTo>
                    <a:pt x="18840487" y="0"/>
                  </a:lnTo>
                  <a:lnTo>
                    <a:pt x="18840487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44850" r="9403" b="-14485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18840486" cy="17068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680"/>
                </a:lnSpc>
              </a:pPr>
              <a:r>
                <a:rPr lang="en-US" sz="64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 Preprocessing (in pySpark)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" y="457200"/>
            <a:ext cx="13716000" cy="1188720"/>
            <a:chOff x="0" y="0"/>
            <a:chExt cx="18288000" cy="1584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584960"/>
            </a:xfrm>
            <a:custGeom>
              <a:avLst/>
              <a:gdLst/>
              <a:ahLst/>
              <a:cxnLst/>
              <a:rect r="r" b="b" t="t" l="l"/>
              <a:pathLst>
                <a:path h="1584960" w="18288000">
                  <a:moveTo>
                    <a:pt x="0" y="0"/>
                  </a:moveTo>
                  <a:lnTo>
                    <a:pt x="18288000" y="0"/>
                  </a:lnTo>
                  <a:lnTo>
                    <a:pt x="18288000" y="1584960"/>
                  </a:lnTo>
                  <a:lnTo>
                    <a:pt x="0" y="15849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74827" r="0" b="-17482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8288000" cy="15849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719"/>
                </a:lnSpc>
              </a:pPr>
              <a:r>
                <a:rPr lang="en-US" sz="55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Feature Engineering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" y="1645920"/>
            <a:ext cx="16459200" cy="640080"/>
            <a:chOff x="0" y="0"/>
            <a:chExt cx="21945600" cy="8534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945600" cy="853440"/>
            </a:xfrm>
            <a:custGeom>
              <a:avLst/>
              <a:gdLst/>
              <a:ahLst/>
              <a:cxnLst/>
              <a:rect r="r" b="b" t="t" l="l"/>
              <a:pathLst>
                <a:path h="85344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51043" r="0" b="-451043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1945600" cy="8534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120"/>
                </a:lnSpc>
              </a:pPr>
              <a:r>
                <a:rPr lang="en-US" sz="26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New added features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038350"/>
            <a:ext cx="15321324" cy="6198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2751" indent="-406375" lvl="1">
              <a:lnSpc>
                <a:spcPts val="7114"/>
              </a:lnSpc>
              <a:buFont typeface="Arial"/>
              <a:buChar char="•"/>
            </a:pPr>
            <a:r>
              <a:rPr lang="en-US" b="true" sz="3764">
                <a:solidFill>
                  <a:srgbClr val="00B4D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pkt_ratio</a:t>
            </a:r>
          </a:p>
          <a:p>
            <a:pPr algn="l" marL="1625501" indent="-541834" lvl="2">
              <a:lnSpc>
                <a:spcPts val="7114"/>
              </a:lnSpc>
              <a:buFont typeface="Arial"/>
              <a:buChar char="⚬"/>
            </a:pPr>
            <a:r>
              <a:rPr lang="en-US" b="true" sz="3764">
                <a:solidFill>
                  <a:srgbClr val="00B4D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Detect packet traffic imbalances</a:t>
            </a:r>
          </a:p>
          <a:p>
            <a:pPr algn="l" marL="1625501" indent="-541834" lvl="2">
              <a:lnSpc>
                <a:spcPts val="7114"/>
              </a:lnSpc>
              <a:buFont typeface="Arial"/>
              <a:buChar char="⚬"/>
            </a:pPr>
            <a:r>
              <a:rPr lang="en-US" b="true" sz="3764">
                <a:solidFill>
                  <a:srgbClr val="00B4D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pkt_ratio =  (spkts + 1) / (dpkts+ 1)</a:t>
            </a:r>
          </a:p>
          <a:p>
            <a:pPr algn="l" marL="812751" indent="-406375" lvl="1">
              <a:lnSpc>
                <a:spcPts val="7114"/>
              </a:lnSpc>
              <a:buFont typeface="Arial"/>
              <a:buChar char="•"/>
            </a:pPr>
            <a:r>
              <a:rPr lang="en-US" b="true" sz="3764">
                <a:solidFill>
                  <a:srgbClr val="00B4D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ttl_gap</a:t>
            </a:r>
          </a:p>
          <a:p>
            <a:pPr algn="l" marL="1625501" indent="-541834" lvl="2">
              <a:lnSpc>
                <a:spcPts val="7114"/>
              </a:lnSpc>
              <a:buFont typeface="Arial"/>
              <a:buChar char="⚬"/>
            </a:pPr>
            <a:r>
              <a:rPr lang="en-US" b="true" sz="3764">
                <a:solidFill>
                  <a:srgbClr val="00B4D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Detect packet ttl symmetricity or chance of packet spoofing</a:t>
            </a:r>
          </a:p>
          <a:p>
            <a:pPr algn="l" marL="1625501" indent="-541834" lvl="2">
              <a:lnSpc>
                <a:spcPts val="7114"/>
              </a:lnSpc>
              <a:buFont typeface="Arial"/>
              <a:buChar char="⚬"/>
            </a:pPr>
            <a:r>
              <a:rPr lang="en-US" b="true" sz="3764">
                <a:solidFill>
                  <a:srgbClr val="00B4D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ttl_gap = abs(sttl - dttl)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" y="2560320"/>
            <a:ext cx="5120640" cy="6766560"/>
            <a:chOff x="0" y="0"/>
            <a:chExt cx="6827520" cy="90220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27520" cy="9022080"/>
            </a:xfrm>
            <a:custGeom>
              <a:avLst/>
              <a:gdLst/>
              <a:ahLst/>
              <a:cxnLst/>
              <a:rect r="r" b="b" t="t" l="l"/>
              <a:pathLst>
                <a:path h="902208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9022080"/>
                  </a:lnTo>
                  <a:lnTo>
                    <a:pt x="0" y="9022080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" y="2560320"/>
            <a:ext cx="5120640" cy="1005840"/>
            <a:chOff x="0" y="0"/>
            <a:chExt cx="6827520" cy="13411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275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00B4D8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4400" y="2560320"/>
            <a:ext cx="5120640" cy="1005840"/>
            <a:chOff x="0" y="0"/>
            <a:chExt cx="6827520" cy="13411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275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9196" r="0" b="-4919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6827520" cy="13411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840"/>
                </a:lnSpc>
              </a:pPr>
              <a:r>
                <a:rPr lang="en-US" sz="32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Logistic Regression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" y="3657600"/>
            <a:ext cx="5120640" cy="640080"/>
            <a:chOff x="0" y="0"/>
            <a:chExt cx="6827520" cy="8534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827520" cy="853440"/>
            </a:xfrm>
            <a:custGeom>
              <a:avLst/>
              <a:gdLst/>
              <a:ahLst/>
              <a:cxnLst/>
              <a:rect r="r" b="b" t="t" l="l"/>
              <a:pathLst>
                <a:path h="85344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05880" r="0" b="-10588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6827520" cy="8534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640"/>
                </a:lnSpc>
              </a:pPr>
              <a:r>
                <a:rPr lang="en-US" sz="2200">
                  <a:solidFill>
                    <a:srgbClr val="00B4D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Marvin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88720" y="4480560"/>
            <a:ext cx="4572000" cy="914400"/>
            <a:chOff x="0" y="0"/>
            <a:chExt cx="6096000" cy="1219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096000" cy="1219200"/>
            </a:xfrm>
            <a:custGeom>
              <a:avLst/>
              <a:gdLst/>
              <a:ahLst/>
              <a:cxnLst/>
              <a:rect r="r" b="b" t="t" l="l"/>
              <a:pathLst>
                <a:path h="12192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7425" r="0" b="-47425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6096000" cy="1219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 b="true">
                  <a:solidFill>
                    <a:srgbClr val="00B4D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▸ </a:t>
              </a:r>
              <a:r>
                <a:rPr lang="en-US" sz="2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Benchmark baseline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88720" y="5577840"/>
            <a:ext cx="4572000" cy="914400"/>
            <a:chOff x="0" y="0"/>
            <a:chExt cx="6096000" cy="1219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096000" cy="1219200"/>
            </a:xfrm>
            <a:custGeom>
              <a:avLst/>
              <a:gdLst/>
              <a:ahLst/>
              <a:cxnLst/>
              <a:rect r="r" b="b" t="t" l="l"/>
              <a:pathLst>
                <a:path h="12192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7425" r="0" b="-47425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6096000" cy="1219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 b="true">
                  <a:solidFill>
                    <a:srgbClr val="00B4D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▸ </a:t>
              </a:r>
              <a:r>
                <a:rPr lang="en-US" sz="2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Highly interpretable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88720" y="6675120"/>
            <a:ext cx="4572000" cy="914400"/>
            <a:chOff x="0" y="0"/>
            <a:chExt cx="6096000" cy="1219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096000" cy="1219200"/>
            </a:xfrm>
            <a:custGeom>
              <a:avLst/>
              <a:gdLst/>
              <a:ahLst/>
              <a:cxnLst/>
              <a:rect r="r" b="b" t="t" l="l"/>
              <a:pathLst>
                <a:path h="12192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7425" r="0" b="-47425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6096000" cy="1219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 b="true">
                  <a:solidFill>
                    <a:srgbClr val="00B4D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▸ </a:t>
              </a:r>
              <a:r>
                <a:rPr lang="en-US" sz="2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Real-time speed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88720" y="7772400"/>
            <a:ext cx="4572000" cy="914400"/>
            <a:chOff x="0" y="0"/>
            <a:chExt cx="6096000" cy="1219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096000" cy="1219200"/>
            </a:xfrm>
            <a:custGeom>
              <a:avLst/>
              <a:gdLst/>
              <a:ahLst/>
              <a:cxnLst/>
              <a:rect r="r" b="b" t="t" l="l"/>
              <a:pathLst>
                <a:path h="12192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7425" r="0" b="-47425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6096000" cy="1219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 b="true">
                  <a:solidFill>
                    <a:srgbClr val="00B4D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▸ </a:t>
              </a:r>
              <a:r>
                <a:rPr lang="en-US" sz="2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Probabilistic output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583680" y="2560320"/>
            <a:ext cx="5120640" cy="6766560"/>
            <a:chOff x="0" y="0"/>
            <a:chExt cx="6827520" cy="902208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827520" cy="9022080"/>
            </a:xfrm>
            <a:custGeom>
              <a:avLst/>
              <a:gdLst/>
              <a:ahLst/>
              <a:cxnLst/>
              <a:rect r="r" b="b" t="t" l="l"/>
              <a:pathLst>
                <a:path h="902208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9022080"/>
                  </a:lnTo>
                  <a:lnTo>
                    <a:pt x="0" y="9022080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583680" y="2560320"/>
            <a:ext cx="5120640" cy="1005840"/>
            <a:chOff x="0" y="0"/>
            <a:chExt cx="6827520" cy="134112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8275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0077B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6583680" y="2560320"/>
            <a:ext cx="5120640" cy="1005840"/>
            <a:chOff x="0" y="0"/>
            <a:chExt cx="6827520" cy="13411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8275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9196" r="0" b="-49196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>
              <a:off x="0" y="9525"/>
              <a:ext cx="6827520" cy="13315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80"/>
                </a:lnSpc>
              </a:pPr>
              <a:r>
                <a:rPr lang="en-US" sz="29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Support Vector Machine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583680" y="3657600"/>
            <a:ext cx="5120640" cy="640080"/>
            <a:chOff x="0" y="0"/>
            <a:chExt cx="6827520" cy="8534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827520" cy="853440"/>
            </a:xfrm>
            <a:custGeom>
              <a:avLst/>
              <a:gdLst/>
              <a:ahLst/>
              <a:cxnLst/>
              <a:rect r="r" b="b" t="t" l="l"/>
              <a:pathLst>
                <a:path h="85344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05880" r="0" b="-10588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6827520" cy="8534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640"/>
                </a:lnSpc>
              </a:pPr>
              <a:r>
                <a:rPr lang="en-US" sz="2200">
                  <a:solidFill>
                    <a:srgbClr val="0077B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Vanness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858000" y="4480560"/>
            <a:ext cx="4572000" cy="914400"/>
            <a:chOff x="0" y="0"/>
            <a:chExt cx="6096000" cy="12192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096000" cy="1219200"/>
            </a:xfrm>
            <a:custGeom>
              <a:avLst/>
              <a:gdLst/>
              <a:ahLst/>
              <a:cxnLst/>
              <a:rect r="r" b="b" t="t" l="l"/>
              <a:pathLst>
                <a:path h="12192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7425" r="0" b="-47425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>
              <a:off x="0" y="0"/>
              <a:ext cx="6096000" cy="1219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 b="true">
                  <a:solidFill>
                    <a:srgbClr val="0077B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▸ </a:t>
              </a:r>
              <a:r>
                <a:rPr lang="en-US" sz="2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Maximized margin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6858000" y="5577840"/>
            <a:ext cx="4572000" cy="914400"/>
            <a:chOff x="0" y="0"/>
            <a:chExt cx="6096000" cy="12192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096000" cy="1219200"/>
            </a:xfrm>
            <a:custGeom>
              <a:avLst/>
              <a:gdLst/>
              <a:ahLst/>
              <a:cxnLst/>
              <a:rect r="r" b="b" t="t" l="l"/>
              <a:pathLst>
                <a:path h="12192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7425" r="0" b="-47425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>
              <a:off x="0" y="0"/>
              <a:ext cx="6096000" cy="1219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 b="true">
                  <a:solidFill>
                    <a:srgbClr val="0077B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▸ </a:t>
              </a:r>
              <a:r>
                <a:rPr lang="en-US" sz="2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 dimensionality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6858000" y="6675120"/>
            <a:ext cx="4572000" cy="914400"/>
            <a:chOff x="0" y="0"/>
            <a:chExt cx="6096000" cy="12192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096000" cy="1219200"/>
            </a:xfrm>
            <a:custGeom>
              <a:avLst/>
              <a:gdLst/>
              <a:ahLst/>
              <a:cxnLst/>
              <a:rect r="r" b="b" t="t" l="l"/>
              <a:pathLst>
                <a:path h="12192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7425" r="0" b="-47425"/>
              </a:stretch>
            </a:blipFill>
          </p:spPr>
        </p:sp>
        <p:sp>
          <p:nvSpPr>
            <p:cNvPr name="TextBox 42" id="42"/>
            <p:cNvSpPr txBox="true"/>
            <p:nvPr/>
          </p:nvSpPr>
          <p:spPr>
            <a:xfrm>
              <a:off x="0" y="0"/>
              <a:ext cx="6096000" cy="1219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 b="true">
                  <a:solidFill>
                    <a:srgbClr val="0077B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▸ </a:t>
              </a:r>
              <a:r>
                <a:rPr lang="en-US" sz="2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Noise resistant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6858000" y="7772400"/>
            <a:ext cx="4572000" cy="914400"/>
            <a:chOff x="0" y="0"/>
            <a:chExt cx="6096000" cy="12192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6096000" cy="1219200"/>
            </a:xfrm>
            <a:custGeom>
              <a:avLst/>
              <a:gdLst/>
              <a:ahLst/>
              <a:cxnLst/>
              <a:rect r="r" b="b" t="t" l="l"/>
              <a:pathLst>
                <a:path h="12192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7425" r="0" b="-47425"/>
              </a:stretch>
            </a:blipFill>
          </p:spPr>
        </p:sp>
        <p:sp>
          <p:nvSpPr>
            <p:cNvPr name="TextBox 45" id="45"/>
            <p:cNvSpPr txBox="true"/>
            <p:nvPr/>
          </p:nvSpPr>
          <p:spPr>
            <a:xfrm>
              <a:off x="0" y="0"/>
              <a:ext cx="6096000" cy="1219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 b="true">
                  <a:solidFill>
                    <a:srgbClr val="0077B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▸ </a:t>
              </a:r>
              <a:r>
                <a:rPr lang="en-US" sz="2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Binary specialist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2252960" y="2560320"/>
            <a:ext cx="5120640" cy="6766560"/>
            <a:chOff x="0" y="0"/>
            <a:chExt cx="6827520" cy="902208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6827520" cy="9022080"/>
            </a:xfrm>
            <a:custGeom>
              <a:avLst/>
              <a:gdLst/>
              <a:ahLst/>
              <a:cxnLst/>
              <a:rect r="r" b="b" t="t" l="l"/>
              <a:pathLst>
                <a:path h="902208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9022080"/>
                  </a:lnTo>
                  <a:lnTo>
                    <a:pt x="0" y="9022080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12252960" y="2560320"/>
            <a:ext cx="5120640" cy="1005840"/>
            <a:chOff x="0" y="0"/>
            <a:chExt cx="6827520" cy="134112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8275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1341120"/>
                  </a:lnTo>
                  <a:lnTo>
                    <a:pt x="0" y="1341120"/>
                  </a:lnTo>
                  <a:close/>
                </a:path>
              </a:pathLst>
            </a:custGeom>
            <a:solidFill>
              <a:srgbClr val="02C39A"/>
            </a:solid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12252960" y="2560320"/>
            <a:ext cx="5120640" cy="1005840"/>
            <a:chOff x="0" y="0"/>
            <a:chExt cx="6827520" cy="134112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6827520" cy="1341120"/>
            </a:xfrm>
            <a:custGeom>
              <a:avLst/>
              <a:gdLst/>
              <a:ahLst/>
              <a:cxnLst/>
              <a:rect r="r" b="b" t="t" l="l"/>
              <a:pathLst>
                <a:path h="134112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1341120"/>
                  </a:lnTo>
                  <a:lnTo>
                    <a:pt x="0" y="1341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9196" r="0" b="-49196"/>
              </a:stretch>
            </a:blipFill>
          </p:spPr>
        </p:sp>
        <p:sp>
          <p:nvSpPr>
            <p:cNvPr name="TextBox 52" id="52"/>
            <p:cNvSpPr txBox="true"/>
            <p:nvPr/>
          </p:nvSpPr>
          <p:spPr>
            <a:xfrm>
              <a:off x="0" y="0"/>
              <a:ext cx="6827520" cy="13411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840"/>
                </a:lnSpc>
              </a:pPr>
              <a:r>
                <a:rPr lang="en-US" sz="32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Random Forest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2252960" y="3657600"/>
            <a:ext cx="5120640" cy="640080"/>
            <a:chOff x="0" y="0"/>
            <a:chExt cx="6827520" cy="85344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6827520" cy="853440"/>
            </a:xfrm>
            <a:custGeom>
              <a:avLst/>
              <a:gdLst/>
              <a:ahLst/>
              <a:cxnLst/>
              <a:rect r="r" b="b" t="t" l="l"/>
              <a:pathLst>
                <a:path h="85344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05880" r="0" b="-105880"/>
              </a:stretch>
            </a:blipFill>
          </p:spPr>
        </p:sp>
        <p:sp>
          <p:nvSpPr>
            <p:cNvPr name="TextBox 55" id="55"/>
            <p:cNvSpPr txBox="true"/>
            <p:nvPr/>
          </p:nvSpPr>
          <p:spPr>
            <a:xfrm>
              <a:off x="0" y="0"/>
              <a:ext cx="6827520" cy="8534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640"/>
                </a:lnSpc>
              </a:pPr>
              <a:r>
                <a:rPr lang="en-US" sz="2200">
                  <a:solidFill>
                    <a:srgbClr val="02C39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Michelle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2527280" y="4480560"/>
            <a:ext cx="4572000" cy="914400"/>
            <a:chOff x="0" y="0"/>
            <a:chExt cx="6096000" cy="12192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6096000" cy="1219200"/>
            </a:xfrm>
            <a:custGeom>
              <a:avLst/>
              <a:gdLst/>
              <a:ahLst/>
              <a:cxnLst/>
              <a:rect r="r" b="b" t="t" l="l"/>
              <a:pathLst>
                <a:path h="12192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7425" r="0" b="-47425"/>
              </a:stretch>
            </a:blipFill>
          </p:spPr>
        </p:sp>
        <p:sp>
          <p:nvSpPr>
            <p:cNvPr name="TextBox 58" id="58"/>
            <p:cNvSpPr txBox="true"/>
            <p:nvPr/>
          </p:nvSpPr>
          <p:spPr>
            <a:xfrm>
              <a:off x="0" y="0"/>
              <a:ext cx="6096000" cy="1219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 b="true">
                  <a:solidFill>
                    <a:srgbClr val="02C39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▸ </a:t>
              </a:r>
              <a:r>
                <a:rPr lang="en-US" sz="2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Stable ensemble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2527280" y="5577840"/>
            <a:ext cx="4572000" cy="914400"/>
            <a:chOff x="0" y="0"/>
            <a:chExt cx="6096000" cy="121920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6096000" cy="1219200"/>
            </a:xfrm>
            <a:custGeom>
              <a:avLst/>
              <a:gdLst/>
              <a:ahLst/>
              <a:cxnLst/>
              <a:rect r="r" b="b" t="t" l="l"/>
              <a:pathLst>
                <a:path h="12192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7425" r="0" b="-47425"/>
              </a:stretch>
            </a:blipFill>
          </p:spPr>
        </p:sp>
        <p:sp>
          <p:nvSpPr>
            <p:cNvPr name="TextBox 61" id="61"/>
            <p:cNvSpPr txBox="true"/>
            <p:nvPr/>
          </p:nvSpPr>
          <p:spPr>
            <a:xfrm>
              <a:off x="0" y="0"/>
              <a:ext cx="6096000" cy="1219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 b="true">
                  <a:solidFill>
                    <a:srgbClr val="02C39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▸ </a:t>
              </a:r>
              <a:r>
                <a:rPr lang="en-US" sz="2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Non-linear patterns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2527280" y="6675120"/>
            <a:ext cx="4572000" cy="914400"/>
            <a:chOff x="0" y="0"/>
            <a:chExt cx="6096000" cy="12192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6096000" cy="1219200"/>
            </a:xfrm>
            <a:custGeom>
              <a:avLst/>
              <a:gdLst/>
              <a:ahLst/>
              <a:cxnLst/>
              <a:rect r="r" b="b" t="t" l="l"/>
              <a:pathLst>
                <a:path h="12192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7425" r="0" b="-47425"/>
              </a:stretch>
            </a:blipFill>
          </p:spPr>
        </p:sp>
        <p:sp>
          <p:nvSpPr>
            <p:cNvPr name="TextBox 64" id="64"/>
            <p:cNvSpPr txBox="true"/>
            <p:nvPr/>
          </p:nvSpPr>
          <p:spPr>
            <a:xfrm>
              <a:off x="0" y="0"/>
              <a:ext cx="6096000" cy="1219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 b="true">
                  <a:solidFill>
                    <a:srgbClr val="02C39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▸ </a:t>
              </a:r>
              <a:r>
                <a:rPr lang="en-US" sz="2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Outlier robust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2527280" y="7772400"/>
            <a:ext cx="4572000" cy="914400"/>
            <a:chOff x="0" y="0"/>
            <a:chExt cx="6096000" cy="121920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6096000" cy="1219200"/>
            </a:xfrm>
            <a:custGeom>
              <a:avLst/>
              <a:gdLst/>
              <a:ahLst/>
              <a:cxnLst/>
              <a:rect r="r" b="b" t="t" l="l"/>
              <a:pathLst>
                <a:path h="12192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7425" r="0" b="-47425"/>
              </a:stretch>
            </a:blipFill>
          </p:spPr>
        </p:sp>
        <p:sp>
          <p:nvSpPr>
            <p:cNvPr name="TextBox 67" id="67"/>
            <p:cNvSpPr txBox="true"/>
            <p:nvPr/>
          </p:nvSpPr>
          <p:spPr>
            <a:xfrm>
              <a:off x="0" y="0"/>
              <a:ext cx="6096000" cy="1219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 b="true">
                  <a:solidFill>
                    <a:srgbClr val="02C39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▸ </a:t>
              </a:r>
              <a:r>
                <a:rPr lang="en-US" sz="2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Feature importance</a:t>
              </a: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914400" y="548640"/>
            <a:ext cx="12801600" cy="1280160"/>
            <a:chOff x="0" y="0"/>
            <a:chExt cx="17068800" cy="170688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1706880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70" id="70"/>
            <p:cNvSpPr txBox="true"/>
            <p:nvPr/>
          </p:nvSpPr>
          <p:spPr>
            <a:xfrm>
              <a:off x="0" y="0"/>
              <a:ext cx="17068800" cy="17068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680"/>
                </a:lnSpc>
              </a:pPr>
              <a:r>
                <a:rPr lang="en-US" sz="64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Model Selection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15453360" y="-228600"/>
            <a:ext cx="3291840" cy="3291840"/>
            <a:chOff x="0" y="0"/>
            <a:chExt cx="6350000" cy="6350000"/>
          </a:xfrm>
        </p:grpSpPr>
        <p:sp>
          <p:nvSpPr>
            <p:cNvPr name="Freeform 72" id="72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74320" cy="10287000"/>
            <a:chOff x="0" y="0"/>
            <a:chExt cx="36576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576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365760">
                  <a:moveTo>
                    <a:pt x="0" y="0"/>
                  </a:moveTo>
                  <a:lnTo>
                    <a:pt x="365760" y="0"/>
                  </a:lnTo>
                  <a:lnTo>
                    <a:pt x="36576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B4D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31520" y="548640"/>
            <a:ext cx="16459200" cy="1441933"/>
            <a:chOff x="0" y="0"/>
            <a:chExt cx="21945600" cy="19225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45600" cy="1922577"/>
            </a:xfrm>
            <a:custGeom>
              <a:avLst/>
              <a:gdLst/>
              <a:ahLst/>
              <a:cxnLst/>
              <a:rect r="r" b="b" t="t" l="l"/>
              <a:pathLst>
                <a:path h="1922577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1922577"/>
                  </a:lnTo>
                  <a:lnTo>
                    <a:pt x="0" y="1922577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74854" r="0" b="-169976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1945600" cy="19225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8640"/>
                </a:lnSpc>
              </a:pPr>
              <a:r>
                <a:rPr lang="en-US" sz="72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Task 1: Scikit-Learn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31520" y="2377440"/>
            <a:ext cx="16824960" cy="1316736"/>
            <a:chOff x="0" y="0"/>
            <a:chExt cx="22433280" cy="1755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433280" cy="1755648"/>
            </a:xfrm>
            <a:custGeom>
              <a:avLst/>
              <a:gdLst/>
              <a:ahLst/>
              <a:cxnLst/>
              <a:rect r="r" b="b" t="t" l="l"/>
              <a:pathLst>
                <a:path h="1755648" w="22433280">
                  <a:moveTo>
                    <a:pt x="0" y="0"/>
                  </a:moveTo>
                  <a:lnTo>
                    <a:pt x="22433280" y="0"/>
                  </a:lnTo>
                  <a:lnTo>
                    <a:pt x="22433280" y="1755648"/>
                  </a:lnTo>
                  <a:lnTo>
                    <a:pt x="0" y="1755648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31520" y="2377440"/>
            <a:ext cx="146304" cy="1316736"/>
            <a:chOff x="0" y="0"/>
            <a:chExt cx="195072" cy="17556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5072" cy="1755648"/>
            </a:xfrm>
            <a:custGeom>
              <a:avLst/>
              <a:gdLst/>
              <a:ahLst/>
              <a:cxnLst/>
              <a:rect r="r" b="b" t="t" l="l"/>
              <a:pathLst>
                <a:path h="1755648" w="195072">
                  <a:moveTo>
                    <a:pt x="0" y="0"/>
                  </a:moveTo>
                  <a:lnTo>
                    <a:pt x="195072" y="0"/>
                  </a:lnTo>
                  <a:lnTo>
                    <a:pt x="195072" y="1755648"/>
                  </a:lnTo>
                  <a:lnTo>
                    <a:pt x="0" y="1755648"/>
                  </a:lnTo>
                  <a:close/>
                </a:path>
              </a:pathLst>
            </a:custGeom>
            <a:solidFill>
              <a:srgbClr val="00B4D8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377440" y="2468880"/>
            <a:ext cx="7315200" cy="585216"/>
            <a:chOff x="0" y="0"/>
            <a:chExt cx="9753600" cy="7802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753600" cy="780288"/>
            </a:xfrm>
            <a:custGeom>
              <a:avLst/>
              <a:gdLst/>
              <a:ahLst/>
              <a:cxnLst/>
              <a:rect r="r" b="b" t="t" l="l"/>
              <a:pathLst>
                <a:path h="78028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780288"/>
                  </a:lnTo>
                  <a:lnTo>
                    <a:pt x="0" y="78028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93562" r="0" b="-193562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9753600" cy="7707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Exploratory Data Analysis (EDA)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377440" y="3076194"/>
            <a:ext cx="15179040" cy="457200"/>
            <a:chOff x="0" y="0"/>
            <a:chExt cx="20238720" cy="609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238720" cy="609600"/>
            </a:xfrm>
            <a:custGeom>
              <a:avLst/>
              <a:gdLst/>
              <a:ahLst/>
              <a:cxnLst/>
              <a:rect r="r" b="b" t="t" l="l"/>
              <a:pathLst>
                <a:path h="609600" w="20238720">
                  <a:moveTo>
                    <a:pt x="0" y="0"/>
                  </a:moveTo>
                  <a:lnTo>
                    <a:pt x="20238720" y="0"/>
                  </a:lnTo>
                  <a:lnTo>
                    <a:pt x="20238720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34551" r="9638" b="-534551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20238720" cy="6096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400"/>
                </a:lnSpc>
              </a:pPr>
              <a:r>
                <a:rPr lang="en-US" sz="2000" b="true">
                  <a:solidFill>
                    <a:srgbClr val="90E0E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Analyzed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class balance and feature distributions using histograms and heatmaps to detect skewness and correlations.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31520" y="3895344"/>
            <a:ext cx="16824960" cy="1316736"/>
            <a:chOff x="0" y="0"/>
            <a:chExt cx="22433280" cy="17556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433280" cy="1755648"/>
            </a:xfrm>
            <a:custGeom>
              <a:avLst/>
              <a:gdLst/>
              <a:ahLst/>
              <a:cxnLst/>
              <a:rect r="r" b="b" t="t" l="l"/>
              <a:pathLst>
                <a:path h="1755648" w="22433280">
                  <a:moveTo>
                    <a:pt x="0" y="0"/>
                  </a:moveTo>
                  <a:lnTo>
                    <a:pt x="22433280" y="0"/>
                  </a:lnTo>
                  <a:lnTo>
                    <a:pt x="22433280" y="1755648"/>
                  </a:lnTo>
                  <a:lnTo>
                    <a:pt x="0" y="1755648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31520" y="3895344"/>
            <a:ext cx="146304" cy="1316736"/>
            <a:chOff x="0" y="0"/>
            <a:chExt cx="195072" cy="175564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5072" cy="1755648"/>
            </a:xfrm>
            <a:custGeom>
              <a:avLst/>
              <a:gdLst/>
              <a:ahLst/>
              <a:cxnLst/>
              <a:rect r="r" b="b" t="t" l="l"/>
              <a:pathLst>
                <a:path h="1755648" w="195072">
                  <a:moveTo>
                    <a:pt x="0" y="0"/>
                  </a:moveTo>
                  <a:lnTo>
                    <a:pt x="195072" y="0"/>
                  </a:lnTo>
                  <a:lnTo>
                    <a:pt x="195072" y="1755648"/>
                  </a:lnTo>
                  <a:lnTo>
                    <a:pt x="0" y="1755648"/>
                  </a:lnTo>
                  <a:close/>
                </a:path>
              </a:pathLst>
            </a:custGeom>
            <a:solidFill>
              <a:srgbClr val="0077B6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2377440" y="3986784"/>
            <a:ext cx="7315200" cy="585216"/>
            <a:chOff x="0" y="0"/>
            <a:chExt cx="9753600" cy="78028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753600" cy="780288"/>
            </a:xfrm>
            <a:custGeom>
              <a:avLst/>
              <a:gdLst/>
              <a:ahLst/>
              <a:cxnLst/>
              <a:rect r="r" b="b" t="t" l="l"/>
              <a:pathLst>
                <a:path h="78028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780288"/>
                  </a:lnTo>
                  <a:lnTo>
                    <a:pt x="0" y="78028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93562" r="0" b="-193562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>
              <a:off x="0" y="9525"/>
              <a:ext cx="9753600" cy="7707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 Preprocessing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377440" y="4591050"/>
            <a:ext cx="14813280" cy="456438"/>
            <a:chOff x="0" y="0"/>
            <a:chExt cx="19751040" cy="60858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9751039" cy="608584"/>
            </a:xfrm>
            <a:custGeom>
              <a:avLst/>
              <a:gdLst/>
              <a:ahLst/>
              <a:cxnLst/>
              <a:rect r="r" b="b" t="t" l="l"/>
              <a:pathLst>
                <a:path h="608584" w="19751039">
                  <a:moveTo>
                    <a:pt x="0" y="0"/>
                  </a:moveTo>
                  <a:lnTo>
                    <a:pt x="19751039" y="0"/>
                  </a:lnTo>
                  <a:lnTo>
                    <a:pt x="19751039" y="608584"/>
                  </a:lnTo>
                  <a:lnTo>
                    <a:pt x="0" y="608584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35443" r="7407" b="-53561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19751040" cy="6085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Merged datasets, dropped columns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(id, a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tack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_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at, label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), and 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plied label encoding / one hot encoding &amp; scaling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31520" y="5413248"/>
            <a:ext cx="16824960" cy="1316736"/>
            <a:chOff x="0" y="0"/>
            <a:chExt cx="22433280" cy="175564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2433280" cy="1755648"/>
            </a:xfrm>
            <a:custGeom>
              <a:avLst/>
              <a:gdLst/>
              <a:ahLst/>
              <a:cxnLst/>
              <a:rect r="r" b="b" t="t" l="l"/>
              <a:pathLst>
                <a:path h="1755648" w="22433280">
                  <a:moveTo>
                    <a:pt x="0" y="0"/>
                  </a:moveTo>
                  <a:lnTo>
                    <a:pt x="22433280" y="0"/>
                  </a:lnTo>
                  <a:lnTo>
                    <a:pt x="22433280" y="1755648"/>
                  </a:lnTo>
                  <a:lnTo>
                    <a:pt x="0" y="1755648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731520" y="5413248"/>
            <a:ext cx="146304" cy="1316736"/>
            <a:chOff x="0" y="0"/>
            <a:chExt cx="195072" cy="175564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5072" cy="1755648"/>
            </a:xfrm>
            <a:custGeom>
              <a:avLst/>
              <a:gdLst/>
              <a:ahLst/>
              <a:cxnLst/>
              <a:rect r="r" b="b" t="t" l="l"/>
              <a:pathLst>
                <a:path h="1755648" w="195072">
                  <a:moveTo>
                    <a:pt x="0" y="0"/>
                  </a:moveTo>
                  <a:lnTo>
                    <a:pt x="195072" y="0"/>
                  </a:lnTo>
                  <a:lnTo>
                    <a:pt x="195072" y="1755648"/>
                  </a:lnTo>
                  <a:lnTo>
                    <a:pt x="0" y="1755648"/>
                  </a:lnTo>
                  <a:close/>
                </a:path>
              </a:pathLst>
            </a:custGeom>
            <a:solidFill>
              <a:srgbClr val="02C39A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2377440" y="5504688"/>
            <a:ext cx="7315200" cy="585216"/>
            <a:chOff x="0" y="0"/>
            <a:chExt cx="9753600" cy="78028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753600" cy="780288"/>
            </a:xfrm>
            <a:custGeom>
              <a:avLst/>
              <a:gdLst/>
              <a:ahLst/>
              <a:cxnLst/>
              <a:rect r="r" b="b" t="t" l="l"/>
              <a:pathLst>
                <a:path h="78028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780288"/>
                  </a:lnTo>
                  <a:lnTo>
                    <a:pt x="0" y="78028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93562" r="0" b="-193562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>
              <a:off x="0" y="9525"/>
              <a:ext cx="9753600" cy="7707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Feature Engineering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377440" y="6147054"/>
            <a:ext cx="15179040" cy="457200"/>
            <a:chOff x="0" y="0"/>
            <a:chExt cx="20238720" cy="6096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0238720" cy="609600"/>
            </a:xfrm>
            <a:custGeom>
              <a:avLst/>
              <a:gdLst/>
              <a:ahLst/>
              <a:cxnLst/>
              <a:rect r="r" b="b" t="t" l="l"/>
              <a:pathLst>
                <a:path h="609600" w="20238720">
                  <a:moveTo>
                    <a:pt x="0" y="0"/>
                  </a:moveTo>
                  <a:lnTo>
                    <a:pt x="20238720" y="0"/>
                  </a:lnTo>
                  <a:lnTo>
                    <a:pt x="20238720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34551" r="9638" b="-534551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>
              <a:off x="0" y="0"/>
              <a:ext cx="20238720" cy="6096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Implemented a custom </a:t>
              </a:r>
              <a:r>
                <a:rPr lang="en-US" sz="2000" b="true">
                  <a:solidFill>
                    <a:srgbClr val="90E0E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CustomFeatureTransfo</a:t>
              </a:r>
              <a:r>
                <a:rPr lang="en-US" sz="2000" b="true">
                  <a:solidFill>
                    <a:srgbClr val="90E0E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rmer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to engineer pkt_ratio and ttl_gap for 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aptur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traffic anomalies.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31520" y="6931152"/>
            <a:ext cx="16824960" cy="1316736"/>
            <a:chOff x="0" y="0"/>
            <a:chExt cx="22433280" cy="175564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2433280" cy="1755648"/>
            </a:xfrm>
            <a:custGeom>
              <a:avLst/>
              <a:gdLst/>
              <a:ahLst/>
              <a:cxnLst/>
              <a:rect r="r" b="b" t="t" l="l"/>
              <a:pathLst>
                <a:path h="1755648" w="22433280">
                  <a:moveTo>
                    <a:pt x="0" y="0"/>
                  </a:moveTo>
                  <a:lnTo>
                    <a:pt x="22433280" y="0"/>
                  </a:lnTo>
                  <a:lnTo>
                    <a:pt x="22433280" y="1755648"/>
                  </a:lnTo>
                  <a:lnTo>
                    <a:pt x="0" y="1755648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731520" y="6931152"/>
            <a:ext cx="146304" cy="1316736"/>
            <a:chOff x="0" y="0"/>
            <a:chExt cx="195072" cy="175564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95072" cy="1755648"/>
            </a:xfrm>
            <a:custGeom>
              <a:avLst/>
              <a:gdLst/>
              <a:ahLst/>
              <a:cxnLst/>
              <a:rect r="r" b="b" t="t" l="l"/>
              <a:pathLst>
                <a:path h="1755648" w="195072">
                  <a:moveTo>
                    <a:pt x="0" y="0"/>
                  </a:moveTo>
                  <a:lnTo>
                    <a:pt x="195072" y="0"/>
                  </a:lnTo>
                  <a:lnTo>
                    <a:pt x="195072" y="1755648"/>
                  </a:lnTo>
                  <a:lnTo>
                    <a:pt x="0" y="1755648"/>
                  </a:lnTo>
                  <a:close/>
                </a:path>
              </a:pathLst>
            </a:custGeom>
            <a:solidFill>
              <a:srgbClr val="F77F00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2377440" y="7022592"/>
            <a:ext cx="7315200" cy="585216"/>
            <a:chOff x="0" y="0"/>
            <a:chExt cx="9753600" cy="78028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9753600" cy="780288"/>
            </a:xfrm>
            <a:custGeom>
              <a:avLst/>
              <a:gdLst/>
              <a:ahLst/>
              <a:cxnLst/>
              <a:rect r="r" b="b" t="t" l="l"/>
              <a:pathLst>
                <a:path h="78028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780288"/>
                  </a:lnTo>
                  <a:lnTo>
                    <a:pt x="0" y="78028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93562" r="0" b="-193562"/>
              </a:stretch>
            </a:blipFill>
          </p:spPr>
        </p:sp>
        <p:sp>
          <p:nvSpPr>
            <p:cNvPr name="TextBox 43" id="43"/>
            <p:cNvSpPr txBox="true"/>
            <p:nvPr/>
          </p:nvSpPr>
          <p:spPr>
            <a:xfrm>
              <a:off x="0" y="9525"/>
              <a:ext cx="9753600" cy="7707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Hyp</a:t>
              </a:r>
              <a:r>
                <a:rPr lang="en-US" sz="27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erparameter Tuning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2377440" y="7626096"/>
            <a:ext cx="14813280" cy="457200"/>
            <a:chOff x="0" y="0"/>
            <a:chExt cx="19751040" cy="6096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9751039" cy="609600"/>
            </a:xfrm>
            <a:custGeom>
              <a:avLst/>
              <a:gdLst/>
              <a:ahLst/>
              <a:cxnLst/>
              <a:rect r="r" b="b" t="t" l="l"/>
              <a:pathLst>
                <a:path h="609600" w="19751039">
                  <a:moveTo>
                    <a:pt x="0" y="0"/>
                  </a:moveTo>
                  <a:lnTo>
                    <a:pt x="19751039" y="0"/>
                  </a:lnTo>
                  <a:lnTo>
                    <a:pt x="19751039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34551" r="7407" b="-534551"/>
              </a:stretch>
            </a:blipFill>
          </p:spPr>
        </p:sp>
        <p:sp>
          <p:nvSpPr>
            <p:cNvPr name="TextBox 46" id="46"/>
            <p:cNvSpPr txBox="true"/>
            <p:nvPr/>
          </p:nvSpPr>
          <p:spPr>
            <a:xfrm>
              <a:off x="0" y="0"/>
              <a:ext cx="19751040" cy="6096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timized model parameters using </a:t>
              </a:r>
              <a:r>
                <a:rPr lang="en-US" sz="2000" b="true">
                  <a:solidFill>
                    <a:srgbClr val="90E0E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GridSearchCV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with </a:t>
              </a:r>
              <a:r>
                <a:rPr lang="en-US" sz="2000" b="true">
                  <a:solidFill>
                    <a:srgbClr val="90E0E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3-Fold Cross-Validation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to maximize F1-Score.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731520" y="8449056"/>
            <a:ext cx="16824960" cy="1316736"/>
            <a:chOff x="0" y="0"/>
            <a:chExt cx="22433280" cy="1755648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2433280" cy="1755648"/>
            </a:xfrm>
            <a:custGeom>
              <a:avLst/>
              <a:gdLst/>
              <a:ahLst/>
              <a:cxnLst/>
              <a:rect r="r" b="b" t="t" l="l"/>
              <a:pathLst>
                <a:path h="1755648" w="22433280">
                  <a:moveTo>
                    <a:pt x="0" y="0"/>
                  </a:moveTo>
                  <a:lnTo>
                    <a:pt x="22433280" y="0"/>
                  </a:lnTo>
                  <a:lnTo>
                    <a:pt x="22433280" y="1755648"/>
                  </a:lnTo>
                  <a:lnTo>
                    <a:pt x="0" y="1755648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731520" y="8449056"/>
            <a:ext cx="146304" cy="1316736"/>
            <a:chOff x="0" y="0"/>
            <a:chExt cx="195072" cy="1755648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95072" cy="1755648"/>
            </a:xfrm>
            <a:custGeom>
              <a:avLst/>
              <a:gdLst/>
              <a:ahLst/>
              <a:cxnLst/>
              <a:rect r="r" b="b" t="t" l="l"/>
              <a:pathLst>
                <a:path h="1755648" w="195072">
                  <a:moveTo>
                    <a:pt x="0" y="0"/>
                  </a:moveTo>
                  <a:lnTo>
                    <a:pt x="195072" y="0"/>
                  </a:lnTo>
                  <a:lnTo>
                    <a:pt x="195072" y="1755648"/>
                  </a:lnTo>
                  <a:lnTo>
                    <a:pt x="0" y="1755648"/>
                  </a:lnTo>
                  <a:close/>
                </a:path>
              </a:pathLst>
            </a:custGeom>
            <a:solidFill>
              <a:srgbClr val="E63946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2377440" y="8540496"/>
            <a:ext cx="7315200" cy="585216"/>
            <a:chOff x="0" y="0"/>
            <a:chExt cx="9753600" cy="78028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9753600" cy="780288"/>
            </a:xfrm>
            <a:custGeom>
              <a:avLst/>
              <a:gdLst/>
              <a:ahLst/>
              <a:cxnLst/>
              <a:rect r="r" b="b" t="t" l="l"/>
              <a:pathLst>
                <a:path h="78028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780288"/>
                  </a:lnTo>
                  <a:lnTo>
                    <a:pt x="0" y="78028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93562" r="0" b="-193562"/>
              </a:stretch>
            </a:blipFill>
          </p:spPr>
        </p:sp>
        <p:sp>
          <p:nvSpPr>
            <p:cNvPr name="TextBox 53" id="53"/>
            <p:cNvSpPr txBox="true"/>
            <p:nvPr/>
          </p:nvSpPr>
          <p:spPr>
            <a:xfrm>
              <a:off x="0" y="9525"/>
              <a:ext cx="9753600" cy="7707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Model Evaluation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2377440" y="9182862"/>
            <a:ext cx="14644850" cy="457200"/>
            <a:chOff x="0" y="0"/>
            <a:chExt cx="19526466" cy="6096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9526467" cy="609600"/>
            </a:xfrm>
            <a:custGeom>
              <a:avLst/>
              <a:gdLst/>
              <a:ahLst/>
              <a:cxnLst/>
              <a:rect r="r" b="b" t="t" l="l"/>
              <a:pathLst>
                <a:path h="609600" w="19526467">
                  <a:moveTo>
                    <a:pt x="0" y="0"/>
                  </a:moveTo>
                  <a:lnTo>
                    <a:pt x="19526467" y="0"/>
                  </a:lnTo>
                  <a:lnTo>
                    <a:pt x="19526467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34551" r="6342" b="-534551"/>
              </a:stretch>
            </a:blipFill>
          </p:spPr>
        </p:sp>
        <p:sp>
          <p:nvSpPr>
            <p:cNvPr name="TextBox 56" id="56"/>
            <p:cNvSpPr txBox="true"/>
            <p:nvPr/>
          </p:nvSpPr>
          <p:spPr>
            <a:xfrm>
              <a:off x="0" y="0"/>
              <a:ext cx="19526466" cy="6096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Assesse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 the best model on the Test Set using </a:t>
              </a:r>
              <a:r>
                <a:rPr lang="en-US" sz="2000" b="true">
                  <a:solidFill>
                    <a:srgbClr val="90E0E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Weighted F1-Score, Precision, Recall and Confusion Matrix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</p:txBody>
        </p:sp>
      </p:grpSp>
      <p:sp>
        <p:nvSpPr>
          <p:cNvPr name="Freeform 57" id="57"/>
          <p:cNvSpPr/>
          <p:nvPr/>
        </p:nvSpPr>
        <p:spPr>
          <a:xfrm flipH="false" flipV="false" rot="-5400000">
            <a:off x="1272659" y="5719481"/>
            <a:ext cx="708377" cy="703225"/>
          </a:xfrm>
          <a:custGeom>
            <a:avLst/>
            <a:gdLst/>
            <a:ahLst/>
            <a:cxnLst/>
            <a:rect r="r" b="b" t="t" l="l"/>
            <a:pathLst>
              <a:path h="703225" w="708377">
                <a:moveTo>
                  <a:pt x="0" y="0"/>
                </a:moveTo>
                <a:lnTo>
                  <a:pt x="708376" y="0"/>
                </a:lnTo>
                <a:lnTo>
                  <a:pt x="708376" y="703225"/>
                </a:lnTo>
                <a:lnTo>
                  <a:pt x="0" y="703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275235" y="8742543"/>
            <a:ext cx="703225" cy="729762"/>
          </a:xfrm>
          <a:custGeom>
            <a:avLst/>
            <a:gdLst/>
            <a:ahLst/>
            <a:cxnLst/>
            <a:rect r="r" b="b" t="t" l="l"/>
            <a:pathLst>
              <a:path h="729762" w="703225">
                <a:moveTo>
                  <a:pt x="0" y="0"/>
                </a:moveTo>
                <a:lnTo>
                  <a:pt x="703224" y="0"/>
                </a:lnTo>
                <a:lnTo>
                  <a:pt x="703224" y="729762"/>
                </a:lnTo>
                <a:lnTo>
                  <a:pt x="0" y="729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275235" y="7287773"/>
            <a:ext cx="703225" cy="603495"/>
          </a:xfrm>
          <a:custGeom>
            <a:avLst/>
            <a:gdLst/>
            <a:ahLst/>
            <a:cxnLst/>
            <a:rect r="r" b="b" t="t" l="l"/>
            <a:pathLst>
              <a:path h="603495" w="703225">
                <a:moveTo>
                  <a:pt x="0" y="0"/>
                </a:moveTo>
                <a:lnTo>
                  <a:pt x="703224" y="0"/>
                </a:lnTo>
                <a:lnTo>
                  <a:pt x="703224" y="603494"/>
                </a:lnTo>
                <a:lnTo>
                  <a:pt x="0" y="6034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1275235" y="4202885"/>
            <a:ext cx="701655" cy="701655"/>
          </a:xfrm>
          <a:custGeom>
            <a:avLst/>
            <a:gdLst/>
            <a:ahLst/>
            <a:cxnLst/>
            <a:rect r="r" b="b" t="t" l="l"/>
            <a:pathLst>
              <a:path h="701655" w="701655">
                <a:moveTo>
                  <a:pt x="0" y="0"/>
                </a:moveTo>
                <a:lnTo>
                  <a:pt x="701655" y="0"/>
                </a:lnTo>
                <a:lnTo>
                  <a:pt x="701655" y="701654"/>
                </a:lnTo>
                <a:lnTo>
                  <a:pt x="0" y="7016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-5400000">
            <a:off x="1276805" y="2684981"/>
            <a:ext cx="701655" cy="701655"/>
          </a:xfrm>
          <a:custGeom>
            <a:avLst/>
            <a:gdLst/>
            <a:ahLst/>
            <a:cxnLst/>
            <a:rect r="r" b="b" t="t" l="l"/>
            <a:pathLst>
              <a:path h="701655" w="701655">
                <a:moveTo>
                  <a:pt x="0" y="0"/>
                </a:moveTo>
                <a:lnTo>
                  <a:pt x="701654" y="0"/>
                </a:lnTo>
                <a:lnTo>
                  <a:pt x="701654" y="701654"/>
                </a:lnTo>
                <a:lnTo>
                  <a:pt x="0" y="7016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" y="457200"/>
            <a:ext cx="13716000" cy="1188720"/>
            <a:chOff x="0" y="0"/>
            <a:chExt cx="18288000" cy="1584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584960"/>
            </a:xfrm>
            <a:custGeom>
              <a:avLst/>
              <a:gdLst/>
              <a:ahLst/>
              <a:cxnLst/>
              <a:rect r="r" b="b" t="t" l="l"/>
              <a:pathLst>
                <a:path h="1584960" w="18288000">
                  <a:moveTo>
                    <a:pt x="0" y="0"/>
                  </a:moveTo>
                  <a:lnTo>
                    <a:pt x="18288000" y="0"/>
                  </a:lnTo>
                  <a:lnTo>
                    <a:pt x="18288000" y="1584960"/>
                  </a:lnTo>
                  <a:lnTo>
                    <a:pt x="0" y="15849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74827" r="0" b="-17482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8288000" cy="15849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719"/>
                </a:lnSpc>
              </a:pPr>
              <a:r>
                <a:rPr lang="en-US" sz="55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Task 1 · CustomFeatureTransformer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" y="1645920"/>
            <a:ext cx="16459200" cy="640080"/>
            <a:chOff x="0" y="0"/>
            <a:chExt cx="21945600" cy="8534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945600" cy="853440"/>
            </a:xfrm>
            <a:custGeom>
              <a:avLst/>
              <a:gdLst/>
              <a:ahLst/>
              <a:cxnLst/>
              <a:rect r="r" b="b" t="t" l="l"/>
              <a:pathLst>
                <a:path h="85344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51043" r="0" b="-451043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1945600" cy="8534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120"/>
                </a:lnSpc>
              </a:pPr>
              <a:r>
                <a:rPr lang="en-US" sz="26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Custom Transformer Class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" y="2636217"/>
            <a:ext cx="7124227" cy="839419"/>
            <a:chOff x="0" y="0"/>
            <a:chExt cx="9498969" cy="11192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98969" cy="1119225"/>
            </a:xfrm>
            <a:custGeom>
              <a:avLst/>
              <a:gdLst/>
              <a:ahLst/>
              <a:cxnLst/>
              <a:rect r="r" b="b" t="t" l="l"/>
              <a:pathLst>
                <a:path h="1119225" w="9498969">
                  <a:moveTo>
                    <a:pt x="0" y="0"/>
                  </a:moveTo>
                  <a:lnTo>
                    <a:pt x="9498969" y="0"/>
                  </a:lnTo>
                  <a:lnTo>
                    <a:pt x="9498969" y="1119225"/>
                  </a:lnTo>
                  <a:lnTo>
                    <a:pt x="0" y="111922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91149" r="-92526" b="-245616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9498969" cy="11097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399" b="true">
                  <a:solidFill>
                    <a:srgbClr val="90E0E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transform(): adding new features to dataset (pkt_ratio, ttl_gap)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14400" y="3828061"/>
            <a:ext cx="7000302" cy="4455560"/>
          </a:xfrm>
          <a:custGeom>
            <a:avLst/>
            <a:gdLst/>
            <a:ahLst/>
            <a:cxnLst/>
            <a:rect r="r" b="b" t="t" l="l"/>
            <a:pathLst>
              <a:path h="4455560" w="7000302">
                <a:moveTo>
                  <a:pt x="0" y="0"/>
                </a:moveTo>
                <a:lnTo>
                  <a:pt x="7000302" y="0"/>
                </a:lnTo>
                <a:lnTo>
                  <a:pt x="7000302" y="4455560"/>
                </a:lnTo>
                <a:lnTo>
                  <a:pt x="0" y="4455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16" r="-32258" b="-3772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48303" y="3610188"/>
            <a:ext cx="8769767" cy="5820933"/>
          </a:xfrm>
          <a:custGeom>
            <a:avLst/>
            <a:gdLst/>
            <a:ahLst/>
            <a:cxnLst/>
            <a:rect r="r" b="b" t="t" l="l"/>
            <a:pathLst>
              <a:path h="5820933" w="8769767">
                <a:moveTo>
                  <a:pt x="0" y="0"/>
                </a:moveTo>
                <a:lnTo>
                  <a:pt x="8769767" y="0"/>
                </a:lnTo>
                <a:lnTo>
                  <a:pt x="8769767" y="5820933"/>
                </a:lnTo>
                <a:lnTo>
                  <a:pt x="0" y="5820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4434758" y="5619551"/>
            <a:ext cx="8017414" cy="70152"/>
          </a:xfrm>
          <a:custGeom>
            <a:avLst/>
            <a:gdLst/>
            <a:ahLst/>
            <a:cxnLst/>
            <a:rect r="r" b="b" t="t" l="l"/>
            <a:pathLst>
              <a:path h="70152" w="8017414">
                <a:moveTo>
                  <a:pt x="0" y="0"/>
                </a:moveTo>
                <a:lnTo>
                  <a:pt x="8017414" y="0"/>
                </a:lnTo>
                <a:lnTo>
                  <a:pt x="8017414" y="70152"/>
                </a:lnTo>
                <a:lnTo>
                  <a:pt x="0" y="701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w="276225" cap="sq">
            <a:solidFill>
              <a:srgbClr val="00B4D8"/>
            </a:solidFill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8848303" y="1497615"/>
            <a:ext cx="8553604" cy="1978021"/>
          </a:xfrm>
          <a:custGeom>
            <a:avLst/>
            <a:gdLst/>
            <a:ahLst/>
            <a:cxnLst/>
            <a:rect r="r" b="b" t="t" l="l"/>
            <a:pathLst>
              <a:path h="1978021" w="8553604">
                <a:moveTo>
                  <a:pt x="0" y="0"/>
                </a:moveTo>
                <a:lnTo>
                  <a:pt x="8553604" y="0"/>
                </a:lnTo>
                <a:lnTo>
                  <a:pt x="8553604" y="1978021"/>
                </a:lnTo>
                <a:lnTo>
                  <a:pt x="0" y="19780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" y="457200"/>
            <a:ext cx="16459200" cy="1188720"/>
            <a:chOff x="0" y="0"/>
            <a:chExt cx="21945600" cy="1584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5600" cy="1584960"/>
            </a:xfrm>
            <a:custGeom>
              <a:avLst/>
              <a:gdLst/>
              <a:ahLst/>
              <a:cxnLst/>
              <a:rect r="r" b="b" t="t" l="l"/>
              <a:pathLst>
                <a:path h="158496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1584960"/>
                  </a:lnTo>
                  <a:lnTo>
                    <a:pt x="0" y="15849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19792" r="0" b="-219792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1945600" cy="15849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719"/>
                </a:lnSpc>
              </a:pPr>
              <a:r>
                <a:rPr lang="en-US" sz="55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Task 1 · Logistic Regression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802232" y="3079499"/>
            <a:ext cx="8457068" cy="6374515"/>
          </a:xfrm>
          <a:custGeom>
            <a:avLst/>
            <a:gdLst/>
            <a:ahLst/>
            <a:cxnLst/>
            <a:rect r="r" b="b" t="t" l="l"/>
            <a:pathLst>
              <a:path h="6374515" w="8457068">
                <a:moveTo>
                  <a:pt x="0" y="0"/>
                </a:moveTo>
                <a:lnTo>
                  <a:pt x="8457068" y="0"/>
                </a:lnTo>
                <a:lnTo>
                  <a:pt x="8457068" y="6374514"/>
                </a:lnTo>
                <a:lnTo>
                  <a:pt x="0" y="6374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6773" y="6266756"/>
            <a:ext cx="7233754" cy="2825709"/>
          </a:xfrm>
          <a:custGeom>
            <a:avLst/>
            <a:gdLst/>
            <a:ahLst/>
            <a:cxnLst/>
            <a:rect r="r" b="b" t="t" l="l"/>
            <a:pathLst>
              <a:path h="2825709" w="7233754">
                <a:moveTo>
                  <a:pt x="0" y="0"/>
                </a:moveTo>
                <a:lnTo>
                  <a:pt x="7233753" y="0"/>
                </a:lnTo>
                <a:lnTo>
                  <a:pt x="7233753" y="2825709"/>
                </a:lnTo>
                <a:lnTo>
                  <a:pt x="0" y="2825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30" t="0" r="-73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328068" y="0"/>
            <a:ext cx="2959932" cy="2959932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6"/>
              <a:stretch>
                <a:fillRect l="-38888" t="0" r="-38888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3399630"/>
            <a:ext cx="7071826" cy="124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4"/>
              </a:lnSpc>
            </a:pPr>
            <a:r>
              <a:rPr lang="en-US" sz="2374" b="true">
                <a:solidFill>
                  <a:srgbClr val="90E0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Best Parameters:</a:t>
            </a:r>
          </a:p>
          <a:p>
            <a:pPr algn="l">
              <a:lnSpc>
                <a:spcPts val="3324"/>
              </a:lnSpc>
            </a:pPr>
            <a:r>
              <a:rPr lang="en-US" sz="2374">
                <a:solidFill>
                  <a:srgbClr val="90E0EF"/>
                </a:solidFill>
                <a:latin typeface="Canva Sans"/>
                <a:ea typeface="Canva Sans"/>
                <a:cs typeface="Canva Sans"/>
                <a:sym typeface="Canva Sans"/>
              </a:rPr>
              <a:t>'custom_transformer__use_extra_features': True, </a:t>
            </a:r>
          </a:p>
          <a:p>
            <a:pPr algn="l">
              <a:lnSpc>
                <a:spcPts val="3324"/>
              </a:lnSpc>
            </a:pPr>
            <a:r>
              <a:rPr lang="en-US" sz="2374">
                <a:solidFill>
                  <a:srgbClr val="90E0EF"/>
                </a:solidFill>
                <a:latin typeface="Canva Sans"/>
                <a:ea typeface="Canva Sans"/>
                <a:cs typeface="Canva Sans"/>
                <a:sym typeface="Canva Sans"/>
              </a:rPr>
              <a:t>'lr__C': 10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228308"/>
            <a:ext cx="7071826" cy="406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4"/>
              </a:lnSpc>
            </a:pPr>
            <a:r>
              <a:rPr lang="en-US" sz="2374" b="true">
                <a:solidFill>
                  <a:srgbClr val="90E0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Validation F1-Score: </a:t>
            </a:r>
            <a:r>
              <a:rPr lang="en-US" sz="2374">
                <a:solidFill>
                  <a:srgbClr val="90E0EF"/>
                </a:solidFill>
                <a:latin typeface="Canva Sans"/>
                <a:ea typeface="Canva Sans"/>
                <a:cs typeface="Canva Sans"/>
                <a:sym typeface="Canva Sans"/>
              </a:rPr>
              <a:t>0.9287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" y="457200"/>
            <a:ext cx="16459200" cy="1188720"/>
            <a:chOff x="0" y="0"/>
            <a:chExt cx="21945600" cy="1584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5600" cy="1584960"/>
            </a:xfrm>
            <a:custGeom>
              <a:avLst/>
              <a:gdLst/>
              <a:ahLst/>
              <a:cxnLst/>
              <a:rect r="r" b="b" t="t" l="l"/>
              <a:pathLst>
                <a:path h="158496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1584960"/>
                  </a:lnTo>
                  <a:lnTo>
                    <a:pt x="0" y="15849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19792" r="0" b="-219792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1945600" cy="15849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719"/>
                </a:lnSpc>
              </a:pPr>
              <a:r>
                <a:rPr lang="en-US" sz="55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Task 1 · Support Vector Machine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2151915"/>
            <a:ext cx="8115300" cy="7106385"/>
          </a:xfrm>
          <a:custGeom>
            <a:avLst/>
            <a:gdLst/>
            <a:ahLst/>
            <a:cxnLst/>
            <a:rect r="r" b="b" t="t" l="l"/>
            <a:pathLst>
              <a:path h="7106385" w="8115300">
                <a:moveTo>
                  <a:pt x="0" y="0"/>
                </a:moveTo>
                <a:lnTo>
                  <a:pt x="8115300" y="0"/>
                </a:lnTo>
                <a:lnTo>
                  <a:pt x="8115300" y="7106385"/>
                </a:lnTo>
                <a:lnTo>
                  <a:pt x="0" y="71063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59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506759"/>
            <a:ext cx="7584994" cy="3751541"/>
          </a:xfrm>
          <a:custGeom>
            <a:avLst/>
            <a:gdLst/>
            <a:ahLst/>
            <a:cxnLst/>
            <a:rect r="r" b="b" t="t" l="l"/>
            <a:pathLst>
              <a:path h="3751541" w="7584994">
                <a:moveTo>
                  <a:pt x="0" y="0"/>
                </a:moveTo>
                <a:lnTo>
                  <a:pt x="7584994" y="0"/>
                </a:lnTo>
                <a:lnTo>
                  <a:pt x="7584994" y="3751541"/>
                </a:lnTo>
                <a:lnTo>
                  <a:pt x="0" y="37515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615064"/>
            <a:ext cx="7534426" cy="1201369"/>
            <a:chOff x="0" y="0"/>
            <a:chExt cx="10045902" cy="16018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045902" cy="1601825"/>
            </a:xfrm>
            <a:custGeom>
              <a:avLst/>
              <a:gdLst/>
              <a:ahLst/>
              <a:cxnLst/>
              <a:rect r="r" b="b" t="t" l="l"/>
              <a:pathLst>
                <a:path h="1601825" w="10045902">
                  <a:moveTo>
                    <a:pt x="0" y="0"/>
                  </a:moveTo>
                  <a:lnTo>
                    <a:pt x="10045902" y="0"/>
                  </a:lnTo>
                  <a:lnTo>
                    <a:pt x="10045902" y="1601825"/>
                  </a:lnTo>
                  <a:lnTo>
                    <a:pt x="0" y="160182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03431" r="-82044" b="-141488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10045902" cy="15923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399" b="true">
                  <a:solidFill>
                    <a:srgbClr val="90E0E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Best Parameters: </a:t>
              </a:r>
              <a:r>
                <a:rPr lang="en-US" sz="2399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'custom_transformer__use_extra_features': True, 'svm__estimator__C': 1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4435558"/>
            <a:ext cx="7071826" cy="406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4"/>
              </a:lnSpc>
            </a:pPr>
            <a:r>
              <a:rPr lang="en-US" sz="2374" b="true">
                <a:solidFill>
                  <a:srgbClr val="90E0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Validation F1-Score: </a:t>
            </a:r>
            <a:r>
              <a:rPr lang="en-US" sz="2374">
                <a:solidFill>
                  <a:srgbClr val="90E0EF"/>
                </a:solidFill>
                <a:latin typeface="Canva Sans"/>
                <a:ea typeface="Canva Sans"/>
                <a:cs typeface="Canva Sans"/>
                <a:sym typeface="Canva Sans"/>
              </a:rPr>
              <a:t>0.9286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" y="457200"/>
            <a:ext cx="16459200" cy="1188720"/>
            <a:chOff x="0" y="0"/>
            <a:chExt cx="21945600" cy="1584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5600" cy="1584960"/>
            </a:xfrm>
            <a:custGeom>
              <a:avLst/>
              <a:gdLst/>
              <a:ahLst/>
              <a:cxnLst/>
              <a:rect r="r" b="b" t="t" l="l"/>
              <a:pathLst>
                <a:path h="158496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1584960"/>
                  </a:lnTo>
                  <a:lnTo>
                    <a:pt x="0" y="15849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19792" r="0" b="-219792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1945600" cy="15849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719"/>
                </a:lnSpc>
              </a:pPr>
              <a:r>
                <a:rPr lang="en-US" sz="55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Task 1 · Random Forest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" y="5624324"/>
            <a:ext cx="7534426" cy="2733137"/>
          </a:xfrm>
          <a:custGeom>
            <a:avLst/>
            <a:gdLst/>
            <a:ahLst/>
            <a:cxnLst/>
            <a:rect r="r" b="b" t="t" l="l"/>
            <a:pathLst>
              <a:path h="2733137" w="7534426">
                <a:moveTo>
                  <a:pt x="0" y="0"/>
                </a:moveTo>
                <a:lnTo>
                  <a:pt x="7534426" y="0"/>
                </a:lnTo>
                <a:lnTo>
                  <a:pt x="7534426" y="2733137"/>
                </a:lnTo>
                <a:lnTo>
                  <a:pt x="0" y="27331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76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2303171"/>
            <a:ext cx="7690236" cy="6054289"/>
          </a:xfrm>
          <a:custGeom>
            <a:avLst/>
            <a:gdLst/>
            <a:ahLst/>
            <a:cxnLst/>
            <a:rect r="r" b="b" t="t" l="l"/>
            <a:pathLst>
              <a:path h="6054289" w="7690236">
                <a:moveTo>
                  <a:pt x="0" y="0"/>
                </a:moveTo>
                <a:lnTo>
                  <a:pt x="7690236" y="0"/>
                </a:lnTo>
                <a:lnTo>
                  <a:pt x="7690236" y="6054290"/>
                </a:lnTo>
                <a:lnTo>
                  <a:pt x="0" y="60542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303171"/>
            <a:ext cx="7534426" cy="1925269"/>
            <a:chOff x="0" y="0"/>
            <a:chExt cx="10045902" cy="25670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045902" cy="2567025"/>
            </a:xfrm>
            <a:custGeom>
              <a:avLst/>
              <a:gdLst/>
              <a:ahLst/>
              <a:cxnLst/>
              <a:rect r="r" b="b" t="t" l="l"/>
              <a:pathLst>
                <a:path h="2567025" w="10045902">
                  <a:moveTo>
                    <a:pt x="0" y="0"/>
                  </a:moveTo>
                  <a:lnTo>
                    <a:pt x="10045902" y="0"/>
                  </a:lnTo>
                  <a:lnTo>
                    <a:pt x="10045902" y="2567025"/>
                  </a:lnTo>
                  <a:lnTo>
                    <a:pt x="0" y="256702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26941" r="-82044" b="-50688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10045902" cy="25575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399" b="true">
                  <a:solidFill>
                    <a:srgbClr val="90E0E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Best Parameters: </a:t>
              </a:r>
            </a:p>
            <a:p>
              <a:pPr algn="l">
                <a:lnSpc>
                  <a:spcPts val="2879"/>
                </a:lnSpc>
              </a:pPr>
              <a:r>
                <a:rPr lang="en-US" sz="2399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'custom_transformer__use_extra_features': True, </a:t>
              </a:r>
            </a:p>
            <a:p>
              <a:pPr algn="l">
                <a:lnSpc>
                  <a:spcPts val="2879"/>
                </a:lnSpc>
              </a:pPr>
              <a:r>
                <a:rPr lang="en-US" sz="2399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'rf__criterion': 'entropy', </a:t>
              </a:r>
            </a:p>
            <a:p>
              <a:pPr algn="l">
                <a:lnSpc>
                  <a:spcPts val="2879"/>
                </a:lnSpc>
              </a:pPr>
              <a:r>
                <a:rPr lang="en-US" sz="2399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'rf__max_depth': None, </a:t>
              </a:r>
            </a:p>
            <a:p>
              <a:pPr algn="l">
                <a:lnSpc>
                  <a:spcPts val="2879"/>
                </a:lnSpc>
              </a:pPr>
              <a:r>
                <a:rPr lang="en-US" sz="2399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'rf__n_estimators': 100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4554874"/>
            <a:ext cx="7071826" cy="406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4"/>
              </a:lnSpc>
            </a:pPr>
            <a:r>
              <a:rPr lang="en-US" sz="2374" b="true">
                <a:solidFill>
                  <a:srgbClr val="90E0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Validation F1-Score: </a:t>
            </a:r>
            <a:r>
              <a:rPr lang="en-US" sz="2374">
                <a:solidFill>
                  <a:srgbClr val="90E0EF"/>
                </a:solidFill>
                <a:latin typeface="Canva Sans"/>
                <a:ea typeface="Canva Sans"/>
                <a:cs typeface="Canva Sans"/>
                <a:sym typeface="Canva Sans"/>
              </a:rPr>
              <a:t>0.9620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" y="548640"/>
            <a:ext cx="16459200" cy="1280160"/>
            <a:chOff x="0" y="0"/>
            <a:chExt cx="21945600" cy="17068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5600" cy="1706880"/>
            </a:xfrm>
            <a:custGeom>
              <a:avLst/>
              <a:gdLst/>
              <a:ahLst/>
              <a:cxnLst/>
              <a:rect r="r" b="b" t="t" l="l"/>
              <a:pathLst>
                <a:path h="170688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00521" r="0" b="-200521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1945600" cy="17068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680"/>
                </a:lnSpc>
              </a:pPr>
              <a:r>
                <a:rPr lang="en-US" sz="64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Project &amp; Dataset Overview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1520" y="2377440"/>
            <a:ext cx="8046720" cy="3383280"/>
            <a:chOff x="0" y="0"/>
            <a:chExt cx="10728960" cy="45110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28960" cy="4511040"/>
            </a:xfrm>
            <a:custGeom>
              <a:avLst/>
              <a:gdLst/>
              <a:ahLst/>
              <a:cxnLst/>
              <a:rect r="r" b="b" t="t" l="l"/>
              <a:pathLst>
                <a:path h="4511040" w="10728960">
                  <a:moveTo>
                    <a:pt x="0" y="0"/>
                  </a:moveTo>
                  <a:lnTo>
                    <a:pt x="10728960" y="0"/>
                  </a:lnTo>
                  <a:lnTo>
                    <a:pt x="1072896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31520" y="2377440"/>
            <a:ext cx="182880" cy="3383280"/>
            <a:chOff x="0" y="0"/>
            <a:chExt cx="243840" cy="45110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840" cy="4511040"/>
            </a:xfrm>
            <a:custGeom>
              <a:avLst/>
              <a:gdLst/>
              <a:ahLst/>
              <a:cxnLst/>
              <a:rect r="r" b="b" t="t" l="l"/>
              <a:pathLst>
                <a:path h="4511040" w="243840">
                  <a:moveTo>
                    <a:pt x="0" y="0"/>
                  </a:moveTo>
                  <a:lnTo>
                    <a:pt x="243840" y="0"/>
                  </a:lnTo>
                  <a:lnTo>
                    <a:pt x="24384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00B4D8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97280" y="2560320"/>
            <a:ext cx="7315200" cy="731520"/>
            <a:chOff x="0" y="0"/>
            <a:chExt cx="9753600" cy="9753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53600" cy="975360"/>
            </a:xfrm>
            <a:custGeom>
              <a:avLst/>
              <a:gdLst/>
              <a:ahLst/>
              <a:cxnLst/>
              <a:rect r="r" b="b" t="t" l="l"/>
              <a:pathLst>
                <a:path h="97536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9753600" cy="9658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00B4D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Objective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97280" y="3383280"/>
            <a:ext cx="7315200" cy="2011680"/>
            <a:chOff x="0" y="0"/>
            <a:chExt cx="9753600" cy="26822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753600" cy="2682240"/>
            </a:xfrm>
            <a:custGeom>
              <a:avLst/>
              <a:gdLst/>
              <a:ahLst/>
              <a:cxnLst/>
              <a:rect r="r" b="b" t="t" l="l"/>
              <a:pathLst>
                <a:path h="268224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682240"/>
                  </a:lnTo>
                  <a:lnTo>
                    <a:pt x="0" y="26822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0854" r="0" b="-20854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9753600" cy="26822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Compare ML pipelines built with Scikit-Learn and Spark MLlib on the same dataset.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509760" y="2377440"/>
            <a:ext cx="8046720" cy="3383280"/>
            <a:chOff x="0" y="0"/>
            <a:chExt cx="10728960" cy="45110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728960" cy="4511040"/>
            </a:xfrm>
            <a:custGeom>
              <a:avLst/>
              <a:gdLst/>
              <a:ahLst/>
              <a:cxnLst/>
              <a:rect r="r" b="b" t="t" l="l"/>
              <a:pathLst>
                <a:path h="4511040" w="10728960">
                  <a:moveTo>
                    <a:pt x="0" y="0"/>
                  </a:moveTo>
                  <a:lnTo>
                    <a:pt x="10728960" y="0"/>
                  </a:lnTo>
                  <a:lnTo>
                    <a:pt x="1072896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509760" y="2377440"/>
            <a:ext cx="182880" cy="3383280"/>
            <a:chOff x="0" y="0"/>
            <a:chExt cx="243840" cy="45110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" cy="4511040"/>
            </a:xfrm>
            <a:custGeom>
              <a:avLst/>
              <a:gdLst/>
              <a:ahLst/>
              <a:cxnLst/>
              <a:rect r="r" b="b" t="t" l="l"/>
              <a:pathLst>
                <a:path h="4511040" w="243840">
                  <a:moveTo>
                    <a:pt x="0" y="0"/>
                  </a:moveTo>
                  <a:lnTo>
                    <a:pt x="243840" y="0"/>
                  </a:lnTo>
                  <a:lnTo>
                    <a:pt x="24384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00B4D8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875520" y="2560320"/>
            <a:ext cx="7315200" cy="731520"/>
            <a:chOff x="0" y="0"/>
            <a:chExt cx="9753600" cy="9753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753600" cy="975360"/>
            </a:xfrm>
            <a:custGeom>
              <a:avLst/>
              <a:gdLst/>
              <a:ahLst/>
              <a:cxnLst/>
              <a:rect r="r" b="b" t="t" l="l"/>
              <a:pathLst>
                <a:path h="97536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>
              <a:off x="0" y="9525"/>
              <a:ext cx="9753600" cy="9658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00B4D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Dataset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875520" y="3139834"/>
            <a:ext cx="7315200" cy="2772893"/>
            <a:chOff x="0" y="0"/>
            <a:chExt cx="9753600" cy="369719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753600" cy="3697190"/>
            </a:xfrm>
            <a:custGeom>
              <a:avLst/>
              <a:gdLst/>
              <a:ahLst/>
              <a:cxnLst/>
              <a:rect r="r" b="b" t="t" l="l"/>
              <a:pathLst>
                <a:path h="369719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697190"/>
                  </a:lnTo>
                  <a:lnTo>
                    <a:pt x="0" y="369719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5129" r="0" b="12322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9753600" cy="36971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474979" indent="-237490" lvl="1">
                <a:lnSpc>
                  <a:spcPts val="263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Name: UNSW_NB15</a:t>
              </a:r>
            </a:p>
            <a:p>
              <a:pPr algn="l" marL="474979" indent="-237490" lvl="1">
                <a:lnSpc>
                  <a:spcPts val="263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Size: 45 features/ 257,673 rows</a:t>
              </a:r>
            </a:p>
            <a:p>
              <a:pPr algn="l" marL="474979" indent="-237490" lvl="1">
                <a:lnSpc>
                  <a:spcPts val="263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Loaded and Split:</a:t>
              </a:r>
            </a:p>
            <a:p>
              <a:pPr algn="l" marL="949959" indent="-316653" lvl="2">
                <a:lnSpc>
                  <a:spcPts val="2639"/>
                </a:lnSpc>
                <a:buFont typeface="Arial"/>
                <a:buChar char="⚬"/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Train: (180,371, 42) - 70%</a:t>
              </a:r>
            </a:p>
            <a:p>
              <a:pPr algn="l" marL="949959" indent="-316653" lvl="2">
                <a:lnSpc>
                  <a:spcPts val="2639"/>
                </a:lnSpc>
                <a:buFont typeface="Arial"/>
                <a:buChar char="⚬"/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Val: (38,651, 42)- 15%</a:t>
              </a:r>
            </a:p>
            <a:p>
              <a:pPr algn="l" marL="949959" indent="-316653" lvl="2">
                <a:lnSpc>
                  <a:spcPts val="2639"/>
                </a:lnSpc>
                <a:buFont typeface="Arial"/>
                <a:buChar char="⚬"/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Test: (38,651, 42) - 15%</a:t>
              </a:r>
            </a:p>
            <a:p>
              <a:pPr algn="l" marL="474979" indent="-237490" lvl="1">
                <a:lnSpc>
                  <a:spcPts val="263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Class</a:t>
              </a: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Distribution: Normal: 36.09%, Attack: 63.91%</a:t>
              </a:r>
            </a:p>
            <a:p>
              <a:pPr algn="l">
                <a:lnSpc>
                  <a:spcPts val="264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31520" y="6217920"/>
            <a:ext cx="8046720" cy="3383280"/>
            <a:chOff x="0" y="0"/>
            <a:chExt cx="10728960" cy="45110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728960" cy="4511040"/>
            </a:xfrm>
            <a:custGeom>
              <a:avLst/>
              <a:gdLst/>
              <a:ahLst/>
              <a:cxnLst/>
              <a:rect r="r" b="b" t="t" l="l"/>
              <a:pathLst>
                <a:path h="4511040" w="10728960">
                  <a:moveTo>
                    <a:pt x="0" y="0"/>
                  </a:moveTo>
                  <a:lnTo>
                    <a:pt x="10728960" y="0"/>
                  </a:lnTo>
                  <a:lnTo>
                    <a:pt x="1072896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31520" y="6217920"/>
            <a:ext cx="182880" cy="3383280"/>
            <a:chOff x="0" y="0"/>
            <a:chExt cx="243840" cy="451104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43840" cy="4511040"/>
            </a:xfrm>
            <a:custGeom>
              <a:avLst/>
              <a:gdLst/>
              <a:ahLst/>
              <a:cxnLst/>
              <a:rect r="r" b="b" t="t" l="l"/>
              <a:pathLst>
                <a:path h="4511040" w="243840">
                  <a:moveTo>
                    <a:pt x="0" y="0"/>
                  </a:moveTo>
                  <a:lnTo>
                    <a:pt x="243840" y="0"/>
                  </a:lnTo>
                  <a:lnTo>
                    <a:pt x="24384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00B4D8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097280" y="6400800"/>
            <a:ext cx="7315200" cy="731520"/>
            <a:chOff x="0" y="0"/>
            <a:chExt cx="9753600" cy="97536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753600" cy="975360"/>
            </a:xfrm>
            <a:custGeom>
              <a:avLst/>
              <a:gdLst/>
              <a:ahLst/>
              <a:cxnLst/>
              <a:rect r="r" b="b" t="t" l="l"/>
              <a:pathLst>
                <a:path h="97536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>
              <a:off x="0" y="9525"/>
              <a:ext cx="9753600" cy="9658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00B4D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Task Delegation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97280" y="7223760"/>
            <a:ext cx="7315200" cy="2011680"/>
            <a:chOff x="0" y="0"/>
            <a:chExt cx="9753600" cy="26822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753600" cy="2682240"/>
            </a:xfrm>
            <a:custGeom>
              <a:avLst/>
              <a:gdLst/>
              <a:ahLst/>
              <a:cxnLst/>
              <a:rect r="r" b="b" t="t" l="l"/>
              <a:pathLst>
                <a:path h="268224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682240"/>
                  </a:lnTo>
                  <a:lnTo>
                    <a:pt x="0" y="26822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0854" r="0" b="-20854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>
              <a:off x="0" y="0"/>
              <a:ext cx="9753600" cy="26822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3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EDA, preprocessing, feature engineering - Juwon</a:t>
              </a:r>
            </a:p>
            <a:p>
              <a:pPr algn="l">
                <a:lnSpc>
                  <a:spcPts val="263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Logistic Regression - Marvin</a:t>
              </a:r>
            </a:p>
            <a:p>
              <a:pPr algn="l">
                <a:lnSpc>
                  <a:spcPts val="263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SVM - Vanness</a:t>
              </a:r>
            </a:p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Random Forest - Michelle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509760" y="6217920"/>
            <a:ext cx="8046720" cy="3383280"/>
            <a:chOff x="0" y="0"/>
            <a:chExt cx="10728960" cy="45110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728960" cy="4511040"/>
            </a:xfrm>
            <a:custGeom>
              <a:avLst/>
              <a:gdLst/>
              <a:ahLst/>
              <a:cxnLst/>
              <a:rect r="r" b="b" t="t" l="l"/>
              <a:pathLst>
                <a:path h="4511040" w="10728960">
                  <a:moveTo>
                    <a:pt x="0" y="0"/>
                  </a:moveTo>
                  <a:lnTo>
                    <a:pt x="10728960" y="0"/>
                  </a:lnTo>
                  <a:lnTo>
                    <a:pt x="1072896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9509760" y="6217920"/>
            <a:ext cx="182880" cy="3383280"/>
            <a:chOff x="0" y="0"/>
            <a:chExt cx="243840" cy="451104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43840" cy="4511040"/>
            </a:xfrm>
            <a:custGeom>
              <a:avLst/>
              <a:gdLst/>
              <a:ahLst/>
              <a:cxnLst/>
              <a:rect r="r" b="b" t="t" l="l"/>
              <a:pathLst>
                <a:path h="4511040" w="243840">
                  <a:moveTo>
                    <a:pt x="0" y="0"/>
                  </a:moveTo>
                  <a:lnTo>
                    <a:pt x="243840" y="0"/>
                  </a:lnTo>
                  <a:lnTo>
                    <a:pt x="24384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00B4D8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9875520" y="6400800"/>
            <a:ext cx="7315200" cy="731520"/>
            <a:chOff x="0" y="0"/>
            <a:chExt cx="9753600" cy="97536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9753600" cy="975360"/>
            </a:xfrm>
            <a:custGeom>
              <a:avLst/>
              <a:gdLst/>
              <a:ahLst/>
              <a:cxnLst/>
              <a:rect r="r" b="b" t="t" l="l"/>
              <a:pathLst>
                <a:path h="97536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>
              <a:off x="0" y="9525"/>
              <a:ext cx="9753600" cy="9658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00B4D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Goal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875520" y="7223760"/>
            <a:ext cx="7315200" cy="2011680"/>
            <a:chOff x="0" y="0"/>
            <a:chExt cx="9753600" cy="268224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9753600" cy="2682240"/>
            </a:xfrm>
            <a:custGeom>
              <a:avLst/>
              <a:gdLst/>
              <a:ahLst/>
              <a:cxnLst/>
              <a:rect r="r" b="b" t="t" l="l"/>
              <a:pathLst>
                <a:path h="268224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682240"/>
                  </a:lnTo>
                  <a:lnTo>
                    <a:pt x="0" y="26822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0854" r="0" b="-20854"/>
              </a:stretch>
            </a:blipFill>
          </p:spPr>
        </p:sp>
        <p:sp>
          <p:nvSpPr>
            <p:cNvPr name="TextBox 44" id="44"/>
            <p:cNvSpPr txBox="true"/>
            <p:nvPr/>
          </p:nvSpPr>
          <p:spPr>
            <a:xfrm>
              <a:off x="0" y="0"/>
              <a:ext cx="9753600" cy="26822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474979" indent="-237490" lvl="1">
                <a:lnSpc>
                  <a:spcPts val="263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Identify the best-performing model for each framework and compare overall results.</a:t>
              </a:r>
            </a:p>
            <a:p>
              <a:pPr algn="l" marL="474980" indent="-237490" lvl="1">
                <a:lnSpc>
                  <a:spcPts val="2640"/>
                </a:lnSpc>
                <a:buFont typeface="Arial"/>
                <a:buChar char="•"/>
              </a:pPr>
              <a:r>
                <a:rPr lang="en-US" sz="2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Compare Scikit-Learn and Spark MLlib overall.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" y="434340"/>
            <a:ext cx="16459200" cy="1188720"/>
            <a:chOff x="0" y="0"/>
            <a:chExt cx="21945600" cy="1584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5600" cy="1584960"/>
            </a:xfrm>
            <a:custGeom>
              <a:avLst/>
              <a:gdLst/>
              <a:ahLst/>
              <a:cxnLst/>
              <a:rect r="r" b="b" t="t" l="l"/>
              <a:pathLst>
                <a:path h="158496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1584960"/>
                  </a:lnTo>
                  <a:lnTo>
                    <a:pt x="0" y="15849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19792" r="0" b="-219792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1945600" cy="15849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719"/>
                </a:lnSpc>
              </a:pPr>
              <a:r>
                <a:rPr lang="en-US" sz="55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Task 1 · Model Comparison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" y="1554480"/>
            <a:ext cx="16459200" cy="640080"/>
            <a:chOff x="0" y="0"/>
            <a:chExt cx="21945600" cy="8534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945600" cy="853440"/>
            </a:xfrm>
            <a:custGeom>
              <a:avLst/>
              <a:gdLst/>
              <a:ahLst/>
              <a:cxnLst/>
              <a:rect r="r" b="b" t="t" l="l"/>
              <a:pathLst>
                <a:path h="85344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51043" r="0" b="-451043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1945600" cy="8534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120"/>
                </a:lnSpc>
              </a:pPr>
              <a:r>
                <a:rPr lang="en-US" sz="26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Side-by-side results across all three Scikit-Learn models</a:t>
              </a: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14400" y="2684992"/>
          <a:ext cx="16052800" cy="5717117"/>
        </p:xfrm>
        <a:graphic>
          <a:graphicData uri="http://schemas.openxmlformats.org/drawingml/2006/table">
            <a:tbl>
              <a:tblPr/>
              <a:tblGrid>
                <a:gridCol w="4013200"/>
                <a:gridCol w="4013200"/>
                <a:gridCol w="4013200"/>
                <a:gridCol w="4013200"/>
              </a:tblGrid>
              <a:tr h="11434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Metric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Logistic Regression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SVM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★ Random Forest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6"/>
                    </a:solidFill>
                  </a:tcPr>
                </a:tc>
              </a:tr>
              <a:tr h="11434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90E0E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Training Time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237.62 seconds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2410.77 seconds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1060.57 seconds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</a:tr>
              <a:tr h="11434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90E0E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F1 Score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0.9050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0.9060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0.9516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</a:tr>
              <a:tr h="11434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90E0E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Precision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0.9088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0.9085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0.9517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</a:tr>
              <a:tr h="11434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90E0E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0.9068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0.9075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0.9516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</a:tr>
            </a:tbl>
          </a:graphicData>
        </a:graphic>
      </p:graphicFrame>
      <p:grpSp>
        <p:nvGrpSpPr>
          <p:cNvPr name="Group 9" id="9"/>
          <p:cNvGrpSpPr/>
          <p:nvPr/>
        </p:nvGrpSpPr>
        <p:grpSpPr>
          <a:xfrm rot="0">
            <a:off x="914400" y="8892540"/>
            <a:ext cx="16459200" cy="731520"/>
            <a:chOff x="0" y="0"/>
            <a:chExt cx="21945600" cy="9753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945600" cy="975360"/>
            </a:xfrm>
            <a:custGeom>
              <a:avLst/>
              <a:gdLst/>
              <a:ahLst/>
              <a:cxnLst/>
              <a:rect r="r" b="b" t="t" l="l"/>
              <a:pathLst>
                <a:path h="97536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388413" r="0" b="-388413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21945600" cy="9658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 i="true">
                  <a:solidFill>
                    <a:srgbClr val="00B4D8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★ Best model: Random Forest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1520" y="548640"/>
            <a:ext cx="16459200" cy="1441933"/>
            <a:chOff x="0" y="0"/>
            <a:chExt cx="21945600" cy="19225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5600" cy="1922577"/>
            </a:xfrm>
            <a:custGeom>
              <a:avLst/>
              <a:gdLst/>
              <a:ahLst/>
              <a:cxnLst/>
              <a:rect r="r" b="b" t="t" l="l"/>
              <a:pathLst>
                <a:path h="1922577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1922577"/>
                  </a:lnTo>
                  <a:lnTo>
                    <a:pt x="0" y="1922577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74854" r="0" b="-169976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1945600" cy="19225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8640"/>
                </a:lnSpc>
              </a:pPr>
              <a:r>
                <a:rPr lang="en-US" sz="72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Task 2: Spark MLlib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1520" y="2377440"/>
            <a:ext cx="16824960" cy="1316736"/>
            <a:chOff x="0" y="0"/>
            <a:chExt cx="22433280" cy="1755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433280" cy="1755648"/>
            </a:xfrm>
            <a:custGeom>
              <a:avLst/>
              <a:gdLst/>
              <a:ahLst/>
              <a:cxnLst/>
              <a:rect r="r" b="b" t="t" l="l"/>
              <a:pathLst>
                <a:path h="1755648" w="22433280">
                  <a:moveTo>
                    <a:pt x="0" y="0"/>
                  </a:moveTo>
                  <a:lnTo>
                    <a:pt x="22433280" y="0"/>
                  </a:lnTo>
                  <a:lnTo>
                    <a:pt x="22433280" y="1755648"/>
                  </a:lnTo>
                  <a:lnTo>
                    <a:pt x="0" y="1755648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31520" y="2377440"/>
            <a:ext cx="146304" cy="1316736"/>
            <a:chOff x="0" y="0"/>
            <a:chExt cx="195072" cy="1755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072" cy="1755648"/>
            </a:xfrm>
            <a:custGeom>
              <a:avLst/>
              <a:gdLst/>
              <a:ahLst/>
              <a:cxnLst/>
              <a:rect r="r" b="b" t="t" l="l"/>
              <a:pathLst>
                <a:path h="1755648" w="195072">
                  <a:moveTo>
                    <a:pt x="0" y="0"/>
                  </a:moveTo>
                  <a:lnTo>
                    <a:pt x="195072" y="0"/>
                  </a:lnTo>
                  <a:lnTo>
                    <a:pt x="195072" y="1755648"/>
                  </a:lnTo>
                  <a:lnTo>
                    <a:pt x="0" y="1755648"/>
                  </a:lnTo>
                  <a:close/>
                </a:path>
              </a:pathLst>
            </a:custGeom>
            <a:solidFill>
              <a:srgbClr val="00B4D8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377440" y="2468880"/>
            <a:ext cx="7315200" cy="585216"/>
            <a:chOff x="0" y="0"/>
            <a:chExt cx="9753600" cy="7802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53600" cy="780288"/>
            </a:xfrm>
            <a:custGeom>
              <a:avLst/>
              <a:gdLst/>
              <a:ahLst/>
              <a:cxnLst/>
              <a:rect r="r" b="b" t="t" l="l"/>
              <a:pathLst>
                <a:path h="78028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780288"/>
                  </a:lnTo>
                  <a:lnTo>
                    <a:pt x="0" y="78028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93562" r="0" b="-193562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9753600" cy="7707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Exploratory Data Analysis (EDA)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377440" y="3076194"/>
            <a:ext cx="15179040" cy="457200"/>
            <a:chOff x="0" y="0"/>
            <a:chExt cx="20238720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238720" cy="609600"/>
            </a:xfrm>
            <a:custGeom>
              <a:avLst/>
              <a:gdLst/>
              <a:ahLst/>
              <a:cxnLst/>
              <a:rect r="r" b="b" t="t" l="l"/>
              <a:pathLst>
                <a:path h="609600" w="20238720">
                  <a:moveTo>
                    <a:pt x="0" y="0"/>
                  </a:moveTo>
                  <a:lnTo>
                    <a:pt x="20238720" y="0"/>
                  </a:lnTo>
                  <a:lnTo>
                    <a:pt x="20238720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34551" r="9638" b="-534551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20238720" cy="6096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400"/>
                </a:lnSpc>
              </a:pPr>
              <a:r>
                <a:rPr lang="en-US" sz="2000" b="true">
                  <a:solidFill>
                    <a:srgbClr val="90E0E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Analyzed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class balance and feature distributions using histograms and heatmaps to detect skewness and correlations.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31520" y="3895344"/>
            <a:ext cx="16824960" cy="1316736"/>
            <a:chOff x="0" y="0"/>
            <a:chExt cx="22433280" cy="17556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433280" cy="1755648"/>
            </a:xfrm>
            <a:custGeom>
              <a:avLst/>
              <a:gdLst/>
              <a:ahLst/>
              <a:cxnLst/>
              <a:rect r="r" b="b" t="t" l="l"/>
              <a:pathLst>
                <a:path h="1755648" w="22433280">
                  <a:moveTo>
                    <a:pt x="0" y="0"/>
                  </a:moveTo>
                  <a:lnTo>
                    <a:pt x="22433280" y="0"/>
                  </a:lnTo>
                  <a:lnTo>
                    <a:pt x="22433280" y="1755648"/>
                  </a:lnTo>
                  <a:lnTo>
                    <a:pt x="0" y="1755648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31520" y="3895344"/>
            <a:ext cx="146304" cy="1316736"/>
            <a:chOff x="0" y="0"/>
            <a:chExt cx="195072" cy="17556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5072" cy="1755648"/>
            </a:xfrm>
            <a:custGeom>
              <a:avLst/>
              <a:gdLst/>
              <a:ahLst/>
              <a:cxnLst/>
              <a:rect r="r" b="b" t="t" l="l"/>
              <a:pathLst>
                <a:path h="1755648" w="195072">
                  <a:moveTo>
                    <a:pt x="0" y="0"/>
                  </a:moveTo>
                  <a:lnTo>
                    <a:pt x="195072" y="0"/>
                  </a:lnTo>
                  <a:lnTo>
                    <a:pt x="195072" y="1755648"/>
                  </a:lnTo>
                  <a:lnTo>
                    <a:pt x="0" y="1755648"/>
                  </a:lnTo>
                  <a:close/>
                </a:path>
              </a:pathLst>
            </a:custGeom>
            <a:solidFill>
              <a:srgbClr val="0077B6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2377440" y="3986784"/>
            <a:ext cx="7315200" cy="585216"/>
            <a:chOff x="0" y="0"/>
            <a:chExt cx="9753600" cy="7802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753600" cy="780288"/>
            </a:xfrm>
            <a:custGeom>
              <a:avLst/>
              <a:gdLst/>
              <a:ahLst/>
              <a:cxnLst/>
              <a:rect r="r" b="b" t="t" l="l"/>
              <a:pathLst>
                <a:path h="78028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780288"/>
                  </a:lnTo>
                  <a:lnTo>
                    <a:pt x="0" y="78028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93562" r="0" b="-193562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>
              <a:off x="0" y="9525"/>
              <a:ext cx="9753600" cy="7707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 Preprocessing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377440" y="4591050"/>
            <a:ext cx="14813280" cy="456438"/>
            <a:chOff x="0" y="0"/>
            <a:chExt cx="19751040" cy="60858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751039" cy="608584"/>
            </a:xfrm>
            <a:custGeom>
              <a:avLst/>
              <a:gdLst/>
              <a:ahLst/>
              <a:cxnLst/>
              <a:rect r="r" b="b" t="t" l="l"/>
              <a:pathLst>
                <a:path h="608584" w="19751039">
                  <a:moveTo>
                    <a:pt x="0" y="0"/>
                  </a:moveTo>
                  <a:lnTo>
                    <a:pt x="19751039" y="0"/>
                  </a:lnTo>
                  <a:lnTo>
                    <a:pt x="19751039" y="608584"/>
                  </a:lnTo>
                  <a:lnTo>
                    <a:pt x="0" y="608584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35443" r="7407" b="-53561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19751040" cy="6085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Merged datasets, dropped columns (id, at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ack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_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at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), and 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pl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ied category encoding &amp; scaling using </a:t>
              </a:r>
              <a:r>
                <a:rPr lang="en-US" sz="2000" b="true">
                  <a:solidFill>
                    <a:srgbClr val="90E0E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RFormula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31520" y="5413248"/>
            <a:ext cx="16824960" cy="1316736"/>
            <a:chOff x="0" y="0"/>
            <a:chExt cx="22433280" cy="175564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2433280" cy="1755648"/>
            </a:xfrm>
            <a:custGeom>
              <a:avLst/>
              <a:gdLst/>
              <a:ahLst/>
              <a:cxnLst/>
              <a:rect r="r" b="b" t="t" l="l"/>
              <a:pathLst>
                <a:path h="1755648" w="22433280">
                  <a:moveTo>
                    <a:pt x="0" y="0"/>
                  </a:moveTo>
                  <a:lnTo>
                    <a:pt x="22433280" y="0"/>
                  </a:lnTo>
                  <a:lnTo>
                    <a:pt x="22433280" y="1755648"/>
                  </a:lnTo>
                  <a:lnTo>
                    <a:pt x="0" y="1755648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31520" y="5413248"/>
            <a:ext cx="146304" cy="1316736"/>
            <a:chOff x="0" y="0"/>
            <a:chExt cx="195072" cy="175564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95072" cy="1755648"/>
            </a:xfrm>
            <a:custGeom>
              <a:avLst/>
              <a:gdLst/>
              <a:ahLst/>
              <a:cxnLst/>
              <a:rect r="r" b="b" t="t" l="l"/>
              <a:pathLst>
                <a:path h="1755648" w="195072">
                  <a:moveTo>
                    <a:pt x="0" y="0"/>
                  </a:moveTo>
                  <a:lnTo>
                    <a:pt x="195072" y="0"/>
                  </a:lnTo>
                  <a:lnTo>
                    <a:pt x="195072" y="1755648"/>
                  </a:lnTo>
                  <a:lnTo>
                    <a:pt x="0" y="1755648"/>
                  </a:lnTo>
                  <a:close/>
                </a:path>
              </a:pathLst>
            </a:custGeom>
            <a:solidFill>
              <a:srgbClr val="02C39A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2377440" y="5504688"/>
            <a:ext cx="7315200" cy="585216"/>
            <a:chOff x="0" y="0"/>
            <a:chExt cx="9753600" cy="78028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753600" cy="780288"/>
            </a:xfrm>
            <a:custGeom>
              <a:avLst/>
              <a:gdLst/>
              <a:ahLst/>
              <a:cxnLst/>
              <a:rect r="r" b="b" t="t" l="l"/>
              <a:pathLst>
                <a:path h="78028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780288"/>
                  </a:lnTo>
                  <a:lnTo>
                    <a:pt x="0" y="78028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93562" r="0" b="-193562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>
              <a:off x="0" y="9525"/>
              <a:ext cx="9753600" cy="7707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Feature Engineering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377440" y="6147054"/>
            <a:ext cx="15179040" cy="457200"/>
            <a:chOff x="0" y="0"/>
            <a:chExt cx="20238720" cy="6096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0238720" cy="609600"/>
            </a:xfrm>
            <a:custGeom>
              <a:avLst/>
              <a:gdLst/>
              <a:ahLst/>
              <a:cxnLst/>
              <a:rect r="r" b="b" t="t" l="l"/>
              <a:pathLst>
                <a:path h="609600" w="20238720">
                  <a:moveTo>
                    <a:pt x="0" y="0"/>
                  </a:moveTo>
                  <a:lnTo>
                    <a:pt x="20238720" y="0"/>
                  </a:lnTo>
                  <a:lnTo>
                    <a:pt x="20238720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34551" r="9638" b="-534551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>
              <a:off x="0" y="0"/>
              <a:ext cx="20238720" cy="6096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ngineered 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pkt_ratio 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nd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ttl_gap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using </a:t>
              </a:r>
              <a:r>
                <a:rPr lang="en-US" sz="2000" b="true">
                  <a:solidFill>
                    <a:srgbClr val="90E0E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Spark DataFrame operations (withColumn) and RFormula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31520" y="6931152"/>
            <a:ext cx="16824960" cy="1316736"/>
            <a:chOff x="0" y="0"/>
            <a:chExt cx="22433280" cy="175564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2433280" cy="1755648"/>
            </a:xfrm>
            <a:custGeom>
              <a:avLst/>
              <a:gdLst/>
              <a:ahLst/>
              <a:cxnLst/>
              <a:rect r="r" b="b" t="t" l="l"/>
              <a:pathLst>
                <a:path h="1755648" w="22433280">
                  <a:moveTo>
                    <a:pt x="0" y="0"/>
                  </a:moveTo>
                  <a:lnTo>
                    <a:pt x="22433280" y="0"/>
                  </a:lnTo>
                  <a:lnTo>
                    <a:pt x="22433280" y="1755648"/>
                  </a:lnTo>
                  <a:lnTo>
                    <a:pt x="0" y="1755648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731520" y="6931152"/>
            <a:ext cx="146304" cy="1316736"/>
            <a:chOff x="0" y="0"/>
            <a:chExt cx="195072" cy="175564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5072" cy="1755648"/>
            </a:xfrm>
            <a:custGeom>
              <a:avLst/>
              <a:gdLst/>
              <a:ahLst/>
              <a:cxnLst/>
              <a:rect r="r" b="b" t="t" l="l"/>
              <a:pathLst>
                <a:path h="1755648" w="195072">
                  <a:moveTo>
                    <a:pt x="0" y="0"/>
                  </a:moveTo>
                  <a:lnTo>
                    <a:pt x="195072" y="0"/>
                  </a:lnTo>
                  <a:lnTo>
                    <a:pt x="195072" y="1755648"/>
                  </a:lnTo>
                  <a:lnTo>
                    <a:pt x="0" y="1755648"/>
                  </a:lnTo>
                  <a:close/>
                </a:path>
              </a:pathLst>
            </a:custGeom>
            <a:solidFill>
              <a:srgbClr val="F77F00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2377440" y="7022592"/>
            <a:ext cx="7315200" cy="585216"/>
            <a:chOff x="0" y="0"/>
            <a:chExt cx="9753600" cy="78028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9753600" cy="780288"/>
            </a:xfrm>
            <a:custGeom>
              <a:avLst/>
              <a:gdLst/>
              <a:ahLst/>
              <a:cxnLst/>
              <a:rect r="r" b="b" t="t" l="l"/>
              <a:pathLst>
                <a:path h="78028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780288"/>
                  </a:lnTo>
                  <a:lnTo>
                    <a:pt x="0" y="78028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93562" r="0" b="-193562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>
              <a:off x="0" y="9525"/>
              <a:ext cx="9753600" cy="7707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Hyp</a:t>
              </a:r>
              <a:r>
                <a:rPr lang="en-US" sz="27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erparameter Tuning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2377440" y="7626096"/>
            <a:ext cx="14813280" cy="1010666"/>
            <a:chOff x="0" y="0"/>
            <a:chExt cx="19751040" cy="134755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9751039" cy="1347555"/>
            </a:xfrm>
            <a:custGeom>
              <a:avLst/>
              <a:gdLst/>
              <a:ahLst/>
              <a:cxnLst/>
              <a:rect r="r" b="b" t="t" l="l"/>
              <a:pathLst>
                <a:path h="1347555" w="19751039">
                  <a:moveTo>
                    <a:pt x="0" y="0"/>
                  </a:moveTo>
                  <a:lnTo>
                    <a:pt x="19751039" y="0"/>
                  </a:lnTo>
                  <a:lnTo>
                    <a:pt x="19751039" y="1347555"/>
                  </a:lnTo>
                  <a:lnTo>
                    <a:pt x="0" y="134755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41817" r="7407" b="-187055"/>
              </a:stretch>
            </a:blipFill>
          </p:spPr>
        </p:sp>
        <p:sp>
          <p:nvSpPr>
            <p:cNvPr name="TextBox 44" id="44"/>
            <p:cNvSpPr txBox="true"/>
            <p:nvPr/>
          </p:nvSpPr>
          <p:spPr>
            <a:xfrm>
              <a:off x="0" y="0"/>
              <a:ext cx="19751040" cy="1347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timized model parameters using </a:t>
              </a:r>
              <a:r>
                <a:rPr lang="en-US" sz="2000" b="true">
                  <a:solidFill>
                    <a:srgbClr val="90E0E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Spark’s CrossValidator and ParamGridBuilder</a:t>
              </a:r>
            </a:p>
            <a:p>
              <a:pPr algn="l">
                <a:lnSpc>
                  <a:spcPts val="2400"/>
                </a:lnSpc>
              </a:pPr>
            </a:p>
            <a:p>
              <a:pPr algn="l">
                <a:lnSpc>
                  <a:spcPts val="240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731520" y="8449056"/>
            <a:ext cx="16824960" cy="1316736"/>
            <a:chOff x="0" y="0"/>
            <a:chExt cx="22433280" cy="175564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2433280" cy="1755648"/>
            </a:xfrm>
            <a:custGeom>
              <a:avLst/>
              <a:gdLst/>
              <a:ahLst/>
              <a:cxnLst/>
              <a:rect r="r" b="b" t="t" l="l"/>
              <a:pathLst>
                <a:path h="1755648" w="22433280">
                  <a:moveTo>
                    <a:pt x="0" y="0"/>
                  </a:moveTo>
                  <a:lnTo>
                    <a:pt x="22433280" y="0"/>
                  </a:lnTo>
                  <a:lnTo>
                    <a:pt x="22433280" y="1755648"/>
                  </a:lnTo>
                  <a:lnTo>
                    <a:pt x="0" y="1755648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731520" y="8449056"/>
            <a:ext cx="146304" cy="1316736"/>
            <a:chOff x="0" y="0"/>
            <a:chExt cx="195072" cy="1755648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95072" cy="1755648"/>
            </a:xfrm>
            <a:custGeom>
              <a:avLst/>
              <a:gdLst/>
              <a:ahLst/>
              <a:cxnLst/>
              <a:rect r="r" b="b" t="t" l="l"/>
              <a:pathLst>
                <a:path h="1755648" w="195072">
                  <a:moveTo>
                    <a:pt x="0" y="0"/>
                  </a:moveTo>
                  <a:lnTo>
                    <a:pt x="195072" y="0"/>
                  </a:lnTo>
                  <a:lnTo>
                    <a:pt x="195072" y="1755648"/>
                  </a:lnTo>
                  <a:lnTo>
                    <a:pt x="0" y="1755648"/>
                  </a:lnTo>
                  <a:close/>
                </a:path>
              </a:pathLst>
            </a:custGeom>
            <a:solidFill>
              <a:srgbClr val="E63946"/>
            </a:solid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2377440" y="8540496"/>
            <a:ext cx="7315200" cy="585216"/>
            <a:chOff x="0" y="0"/>
            <a:chExt cx="9753600" cy="780288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9753600" cy="780288"/>
            </a:xfrm>
            <a:custGeom>
              <a:avLst/>
              <a:gdLst/>
              <a:ahLst/>
              <a:cxnLst/>
              <a:rect r="r" b="b" t="t" l="l"/>
              <a:pathLst>
                <a:path h="78028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780288"/>
                  </a:lnTo>
                  <a:lnTo>
                    <a:pt x="0" y="78028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93562" r="0" b="-193562"/>
              </a:stretch>
            </a:blipFill>
          </p:spPr>
        </p:sp>
        <p:sp>
          <p:nvSpPr>
            <p:cNvPr name="TextBox 51" id="51"/>
            <p:cNvSpPr txBox="true"/>
            <p:nvPr/>
          </p:nvSpPr>
          <p:spPr>
            <a:xfrm>
              <a:off x="0" y="9525"/>
              <a:ext cx="9753600" cy="7707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Model Evaluation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2377440" y="9182862"/>
            <a:ext cx="14644850" cy="457200"/>
            <a:chOff x="0" y="0"/>
            <a:chExt cx="19526466" cy="6096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9526467" cy="609600"/>
            </a:xfrm>
            <a:custGeom>
              <a:avLst/>
              <a:gdLst/>
              <a:ahLst/>
              <a:cxnLst/>
              <a:rect r="r" b="b" t="t" l="l"/>
              <a:pathLst>
                <a:path h="609600" w="19526467">
                  <a:moveTo>
                    <a:pt x="0" y="0"/>
                  </a:moveTo>
                  <a:lnTo>
                    <a:pt x="19526467" y="0"/>
                  </a:lnTo>
                  <a:lnTo>
                    <a:pt x="19526467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534551" r="6342" b="-534551"/>
              </a:stretch>
            </a:blipFill>
          </p:spPr>
        </p:sp>
        <p:sp>
          <p:nvSpPr>
            <p:cNvPr name="TextBox 54" id="54"/>
            <p:cNvSpPr txBox="true"/>
            <p:nvPr/>
          </p:nvSpPr>
          <p:spPr>
            <a:xfrm>
              <a:off x="0" y="0"/>
              <a:ext cx="19526466" cy="6096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Assesse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 the best model on the Test Set using </a:t>
              </a:r>
              <a:r>
                <a:rPr lang="en-US" sz="2000" b="true">
                  <a:solidFill>
                    <a:srgbClr val="90E0E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Weighted F1-Score, Precision, Recall and Confusion Matrix</a:t>
              </a:r>
              <a:r>
                <a:rPr lang="en-US" sz="20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0" y="0"/>
            <a:ext cx="274320" cy="10287000"/>
            <a:chOff x="0" y="0"/>
            <a:chExt cx="365760" cy="137160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36576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365760">
                  <a:moveTo>
                    <a:pt x="0" y="0"/>
                  </a:moveTo>
                  <a:lnTo>
                    <a:pt x="365760" y="0"/>
                  </a:lnTo>
                  <a:lnTo>
                    <a:pt x="36576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7F00"/>
            </a:solidFill>
          </p:spPr>
        </p:sp>
      </p:grpSp>
      <p:sp>
        <p:nvSpPr>
          <p:cNvPr name="Freeform 57" id="57"/>
          <p:cNvSpPr/>
          <p:nvPr/>
        </p:nvSpPr>
        <p:spPr>
          <a:xfrm flipH="false" flipV="false" rot="0">
            <a:off x="1275235" y="4202885"/>
            <a:ext cx="701655" cy="701655"/>
          </a:xfrm>
          <a:custGeom>
            <a:avLst/>
            <a:gdLst/>
            <a:ahLst/>
            <a:cxnLst/>
            <a:rect r="r" b="b" t="t" l="l"/>
            <a:pathLst>
              <a:path h="701655" w="701655">
                <a:moveTo>
                  <a:pt x="0" y="0"/>
                </a:moveTo>
                <a:lnTo>
                  <a:pt x="701655" y="0"/>
                </a:lnTo>
                <a:lnTo>
                  <a:pt x="701655" y="701654"/>
                </a:lnTo>
                <a:lnTo>
                  <a:pt x="0" y="7016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-5400000">
            <a:off x="1276805" y="2684981"/>
            <a:ext cx="701655" cy="701655"/>
          </a:xfrm>
          <a:custGeom>
            <a:avLst/>
            <a:gdLst/>
            <a:ahLst/>
            <a:cxnLst/>
            <a:rect r="r" b="b" t="t" l="l"/>
            <a:pathLst>
              <a:path h="701655" w="701655">
                <a:moveTo>
                  <a:pt x="0" y="0"/>
                </a:moveTo>
                <a:lnTo>
                  <a:pt x="701654" y="0"/>
                </a:lnTo>
                <a:lnTo>
                  <a:pt x="701654" y="701654"/>
                </a:lnTo>
                <a:lnTo>
                  <a:pt x="0" y="701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-5400000">
            <a:off x="1272659" y="5719481"/>
            <a:ext cx="708377" cy="703225"/>
          </a:xfrm>
          <a:custGeom>
            <a:avLst/>
            <a:gdLst/>
            <a:ahLst/>
            <a:cxnLst/>
            <a:rect r="r" b="b" t="t" l="l"/>
            <a:pathLst>
              <a:path h="703225" w="708377">
                <a:moveTo>
                  <a:pt x="0" y="0"/>
                </a:moveTo>
                <a:lnTo>
                  <a:pt x="708376" y="0"/>
                </a:lnTo>
                <a:lnTo>
                  <a:pt x="708376" y="703225"/>
                </a:lnTo>
                <a:lnTo>
                  <a:pt x="0" y="703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1275235" y="8742543"/>
            <a:ext cx="703225" cy="729762"/>
          </a:xfrm>
          <a:custGeom>
            <a:avLst/>
            <a:gdLst/>
            <a:ahLst/>
            <a:cxnLst/>
            <a:rect r="r" b="b" t="t" l="l"/>
            <a:pathLst>
              <a:path h="729762" w="703225">
                <a:moveTo>
                  <a:pt x="0" y="0"/>
                </a:moveTo>
                <a:lnTo>
                  <a:pt x="703224" y="0"/>
                </a:lnTo>
                <a:lnTo>
                  <a:pt x="703224" y="729762"/>
                </a:lnTo>
                <a:lnTo>
                  <a:pt x="0" y="72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1275235" y="7287773"/>
            <a:ext cx="703225" cy="603495"/>
          </a:xfrm>
          <a:custGeom>
            <a:avLst/>
            <a:gdLst/>
            <a:ahLst/>
            <a:cxnLst/>
            <a:rect r="r" b="b" t="t" l="l"/>
            <a:pathLst>
              <a:path h="603495" w="703225">
                <a:moveTo>
                  <a:pt x="0" y="0"/>
                </a:moveTo>
                <a:lnTo>
                  <a:pt x="703224" y="0"/>
                </a:lnTo>
                <a:lnTo>
                  <a:pt x="703224" y="603494"/>
                </a:lnTo>
                <a:lnTo>
                  <a:pt x="0" y="603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" y="457200"/>
            <a:ext cx="16459200" cy="1188720"/>
            <a:chOff x="0" y="0"/>
            <a:chExt cx="21945600" cy="1584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5600" cy="1584960"/>
            </a:xfrm>
            <a:custGeom>
              <a:avLst/>
              <a:gdLst/>
              <a:ahLst/>
              <a:cxnLst/>
              <a:rect r="r" b="b" t="t" l="l"/>
              <a:pathLst>
                <a:path h="158496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1584960"/>
                  </a:lnTo>
                  <a:lnTo>
                    <a:pt x="0" y="15849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19792" r="0" b="-219792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1945600" cy="15849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719"/>
                </a:lnSpc>
              </a:pPr>
              <a:r>
                <a:rPr lang="en-US" sz="55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Task 2 · Logistic Regression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109378" y="3109367"/>
            <a:ext cx="7149922" cy="6148933"/>
          </a:xfrm>
          <a:custGeom>
            <a:avLst/>
            <a:gdLst/>
            <a:ahLst/>
            <a:cxnLst/>
            <a:rect r="r" b="b" t="t" l="l"/>
            <a:pathLst>
              <a:path h="6148933" w="7149922">
                <a:moveTo>
                  <a:pt x="0" y="0"/>
                </a:moveTo>
                <a:lnTo>
                  <a:pt x="7149922" y="0"/>
                </a:lnTo>
                <a:lnTo>
                  <a:pt x="7149922" y="6148933"/>
                </a:lnTo>
                <a:lnTo>
                  <a:pt x="0" y="61489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995061"/>
            <a:ext cx="7813270" cy="3263239"/>
          </a:xfrm>
          <a:custGeom>
            <a:avLst/>
            <a:gdLst/>
            <a:ahLst/>
            <a:cxnLst/>
            <a:rect r="r" b="b" t="t" l="l"/>
            <a:pathLst>
              <a:path h="3263239" w="7813270">
                <a:moveTo>
                  <a:pt x="0" y="0"/>
                </a:moveTo>
                <a:lnTo>
                  <a:pt x="7813270" y="0"/>
                </a:lnTo>
                <a:lnTo>
                  <a:pt x="7813270" y="3263239"/>
                </a:lnTo>
                <a:lnTo>
                  <a:pt x="0" y="32632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4641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996160" y="0"/>
            <a:ext cx="3291840" cy="329184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6"/>
              <a:stretch>
                <a:fillRect l="-38888" t="0" r="-38888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2333423"/>
            <a:ext cx="6592873" cy="3280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3"/>
              </a:lnSpc>
            </a:pPr>
            <a:r>
              <a:rPr lang="en-US" sz="3138" b="true">
                <a:solidFill>
                  <a:srgbClr val="90E0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Best Parameters:</a:t>
            </a:r>
            <a:r>
              <a:rPr lang="en-US" sz="3138" b="true">
                <a:solidFill>
                  <a:srgbClr val="90E0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4393"/>
              </a:lnSpc>
            </a:pPr>
            <a:r>
              <a:rPr lang="en-US" sz="3138" b="true">
                <a:solidFill>
                  <a:srgbClr val="90E0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‘</a:t>
            </a:r>
            <a:r>
              <a:rPr lang="en-US" sz="3138">
                <a:solidFill>
                  <a:srgbClr val="90E0EF"/>
                </a:solidFill>
                <a:latin typeface="Canva Sans"/>
                <a:ea typeface="Canva Sans"/>
                <a:cs typeface="Canva Sans"/>
                <a:sym typeface="Canva Sans"/>
              </a:rPr>
              <a:t>ExtraFeature’: True</a:t>
            </a:r>
          </a:p>
          <a:p>
            <a:pPr algn="l">
              <a:lnSpc>
                <a:spcPts val="4393"/>
              </a:lnSpc>
            </a:pPr>
            <a:r>
              <a:rPr lang="en-US" sz="3138">
                <a:solidFill>
                  <a:srgbClr val="90E0EF"/>
                </a:solidFill>
                <a:latin typeface="Canva Sans"/>
                <a:ea typeface="Canva Sans"/>
                <a:cs typeface="Canva Sans"/>
                <a:sym typeface="Canva Sans"/>
              </a:rPr>
              <a:t>‘RegParam’: 0.01</a:t>
            </a:r>
          </a:p>
          <a:p>
            <a:pPr algn="l">
              <a:lnSpc>
                <a:spcPts val="4393"/>
              </a:lnSpc>
            </a:pPr>
            <a:r>
              <a:rPr lang="en-US" sz="3138">
                <a:solidFill>
                  <a:srgbClr val="90E0EF"/>
                </a:solidFill>
                <a:latin typeface="Canva Sans"/>
                <a:ea typeface="Canva Sans"/>
                <a:cs typeface="Canva Sans"/>
                <a:sym typeface="Canva Sans"/>
              </a:rPr>
              <a:t>‘ElasticNet’: 0.0</a:t>
            </a:r>
          </a:p>
          <a:p>
            <a:pPr algn="l">
              <a:lnSpc>
                <a:spcPts val="4393"/>
              </a:lnSpc>
            </a:pPr>
          </a:p>
          <a:p>
            <a:pPr algn="l">
              <a:lnSpc>
                <a:spcPts val="4393"/>
              </a:lnSpc>
            </a:pPr>
            <a:r>
              <a:rPr lang="en-US" sz="3138" b="true">
                <a:solidFill>
                  <a:srgbClr val="90E0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Validation F1-Score</a:t>
            </a:r>
            <a:r>
              <a:rPr lang="en-US" sz="3138">
                <a:solidFill>
                  <a:srgbClr val="90E0EF"/>
                </a:solidFill>
                <a:latin typeface="Canva Sans"/>
                <a:ea typeface="Canva Sans"/>
                <a:cs typeface="Canva Sans"/>
                <a:sym typeface="Canva Sans"/>
              </a:rPr>
              <a:t>: 0.8932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" y="457200"/>
            <a:ext cx="16459200" cy="1188720"/>
            <a:chOff x="0" y="0"/>
            <a:chExt cx="21945600" cy="1584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5600" cy="1584960"/>
            </a:xfrm>
            <a:custGeom>
              <a:avLst/>
              <a:gdLst/>
              <a:ahLst/>
              <a:cxnLst/>
              <a:rect r="r" b="b" t="t" l="l"/>
              <a:pathLst>
                <a:path h="158496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1584960"/>
                  </a:lnTo>
                  <a:lnTo>
                    <a:pt x="0" y="15849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19792" r="0" b="-219792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1945600" cy="15849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719"/>
                </a:lnSpc>
              </a:pPr>
              <a:r>
                <a:rPr lang="en-US" sz="55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Task 2 · Support Vector Machine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2254263"/>
            <a:ext cx="8115300" cy="7004037"/>
          </a:xfrm>
          <a:custGeom>
            <a:avLst/>
            <a:gdLst/>
            <a:ahLst/>
            <a:cxnLst/>
            <a:rect r="r" b="b" t="t" l="l"/>
            <a:pathLst>
              <a:path h="7004037" w="8115300">
                <a:moveTo>
                  <a:pt x="0" y="0"/>
                </a:moveTo>
                <a:lnTo>
                  <a:pt x="8115300" y="0"/>
                </a:lnTo>
                <a:lnTo>
                  <a:pt x="8115300" y="7004037"/>
                </a:lnTo>
                <a:lnTo>
                  <a:pt x="0" y="7004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07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3541415"/>
            <a:ext cx="7534426" cy="2649372"/>
            <a:chOff x="0" y="0"/>
            <a:chExt cx="10045902" cy="35324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045902" cy="3532495"/>
            </a:xfrm>
            <a:custGeom>
              <a:avLst/>
              <a:gdLst/>
              <a:ahLst/>
              <a:cxnLst/>
              <a:rect r="r" b="b" t="t" l="l"/>
              <a:pathLst>
                <a:path h="3532495" w="10045902">
                  <a:moveTo>
                    <a:pt x="0" y="0"/>
                  </a:moveTo>
                  <a:lnTo>
                    <a:pt x="10045902" y="0"/>
                  </a:lnTo>
                  <a:lnTo>
                    <a:pt x="10045902" y="3532495"/>
                  </a:lnTo>
                  <a:lnTo>
                    <a:pt x="0" y="353249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2247" r="-82044" b="-9504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10045902" cy="35229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90E0E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Best Parameters: </a:t>
              </a:r>
            </a:p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90E0E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‘</a:t>
              </a:r>
              <a:r>
                <a:rPr lang="en-US" sz="2799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ExtraFeature’: False,</a:t>
              </a: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‘RegParam’: 0.01,</a:t>
              </a: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‘Iter’: 100</a:t>
              </a: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90E0E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Validation F1-Score</a:t>
              </a:r>
              <a:r>
                <a:rPr lang="en-US" sz="2799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0.8904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6949772"/>
            <a:ext cx="7534426" cy="2308528"/>
          </a:xfrm>
          <a:custGeom>
            <a:avLst/>
            <a:gdLst/>
            <a:ahLst/>
            <a:cxnLst/>
            <a:rect r="r" b="b" t="t" l="l"/>
            <a:pathLst>
              <a:path h="2308528" w="7534426">
                <a:moveTo>
                  <a:pt x="0" y="0"/>
                </a:moveTo>
                <a:lnTo>
                  <a:pt x="7534426" y="0"/>
                </a:lnTo>
                <a:lnTo>
                  <a:pt x="7534426" y="2308528"/>
                </a:lnTo>
                <a:lnTo>
                  <a:pt x="0" y="2308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" y="2316269"/>
            <a:ext cx="7397308" cy="554798"/>
          </a:xfrm>
          <a:custGeom>
            <a:avLst/>
            <a:gdLst/>
            <a:ahLst/>
            <a:cxnLst/>
            <a:rect r="r" b="b" t="t" l="l"/>
            <a:pathLst>
              <a:path h="554798" w="7397308">
                <a:moveTo>
                  <a:pt x="0" y="0"/>
                </a:moveTo>
                <a:lnTo>
                  <a:pt x="7397308" y="0"/>
                </a:lnTo>
                <a:lnTo>
                  <a:pt x="7397308" y="554798"/>
                </a:lnTo>
                <a:lnTo>
                  <a:pt x="0" y="5547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" y="457200"/>
            <a:ext cx="16459200" cy="1188720"/>
            <a:chOff x="0" y="0"/>
            <a:chExt cx="21945600" cy="1584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5600" cy="1584960"/>
            </a:xfrm>
            <a:custGeom>
              <a:avLst/>
              <a:gdLst/>
              <a:ahLst/>
              <a:cxnLst/>
              <a:rect r="r" b="b" t="t" l="l"/>
              <a:pathLst>
                <a:path h="158496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1584960"/>
                  </a:lnTo>
                  <a:lnTo>
                    <a:pt x="0" y="15849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19792" r="0" b="-219792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1945600" cy="15849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719"/>
                </a:lnSpc>
              </a:pPr>
              <a:r>
                <a:rPr lang="en-US" sz="55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Task 2 · Random Forest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732974"/>
            <a:ext cx="7534426" cy="2649372"/>
            <a:chOff x="0" y="0"/>
            <a:chExt cx="10045902" cy="35324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045902" cy="3532495"/>
            </a:xfrm>
            <a:custGeom>
              <a:avLst/>
              <a:gdLst/>
              <a:ahLst/>
              <a:cxnLst/>
              <a:rect r="r" b="b" t="t" l="l"/>
              <a:pathLst>
                <a:path h="3532495" w="10045902">
                  <a:moveTo>
                    <a:pt x="0" y="0"/>
                  </a:moveTo>
                  <a:lnTo>
                    <a:pt x="10045902" y="0"/>
                  </a:lnTo>
                  <a:lnTo>
                    <a:pt x="10045902" y="3532495"/>
                  </a:lnTo>
                  <a:lnTo>
                    <a:pt x="0" y="353249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2247" r="-82044" b="-9504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0045902" cy="35229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90E0E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Best Parameters: </a:t>
              </a: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'use_extra_features': True, </a:t>
              </a: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'numTrees': 100, </a:t>
              </a: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'maxDepth': 12</a:t>
              </a: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90E0E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Validation F1-Score</a:t>
              </a:r>
              <a:r>
                <a:rPr lang="en-US" sz="2799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0.9382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144000" y="2303171"/>
            <a:ext cx="7690236" cy="6054289"/>
          </a:xfrm>
          <a:custGeom>
            <a:avLst/>
            <a:gdLst/>
            <a:ahLst/>
            <a:cxnLst/>
            <a:rect r="r" b="b" t="t" l="l"/>
            <a:pathLst>
              <a:path h="6054289" w="7690236">
                <a:moveTo>
                  <a:pt x="0" y="0"/>
                </a:moveTo>
                <a:lnTo>
                  <a:pt x="7690236" y="0"/>
                </a:lnTo>
                <a:lnTo>
                  <a:pt x="7690236" y="6054290"/>
                </a:lnTo>
                <a:lnTo>
                  <a:pt x="0" y="6054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" y="5631199"/>
            <a:ext cx="7358061" cy="2011046"/>
          </a:xfrm>
          <a:custGeom>
            <a:avLst/>
            <a:gdLst/>
            <a:ahLst/>
            <a:cxnLst/>
            <a:rect r="r" b="b" t="t" l="l"/>
            <a:pathLst>
              <a:path h="2011046" w="7358061">
                <a:moveTo>
                  <a:pt x="0" y="0"/>
                </a:moveTo>
                <a:lnTo>
                  <a:pt x="7358061" y="0"/>
                </a:lnTo>
                <a:lnTo>
                  <a:pt x="7358061" y="2011046"/>
                </a:lnTo>
                <a:lnTo>
                  <a:pt x="0" y="2011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" y="457200"/>
            <a:ext cx="16459200" cy="1188720"/>
            <a:chOff x="0" y="0"/>
            <a:chExt cx="21945600" cy="1584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5600" cy="1584960"/>
            </a:xfrm>
            <a:custGeom>
              <a:avLst/>
              <a:gdLst/>
              <a:ahLst/>
              <a:cxnLst/>
              <a:rect r="r" b="b" t="t" l="l"/>
              <a:pathLst>
                <a:path h="158496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1584960"/>
                  </a:lnTo>
                  <a:lnTo>
                    <a:pt x="0" y="15849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19792" r="0" b="-219792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1945600" cy="15849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719"/>
                </a:lnSpc>
              </a:pPr>
              <a:r>
                <a:rPr lang="en-US" sz="55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Task 2 · Model Comparison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" y="1554480"/>
            <a:ext cx="16459200" cy="640080"/>
            <a:chOff x="0" y="0"/>
            <a:chExt cx="21945600" cy="8534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945600" cy="853440"/>
            </a:xfrm>
            <a:custGeom>
              <a:avLst/>
              <a:gdLst/>
              <a:ahLst/>
              <a:cxnLst/>
              <a:rect r="r" b="b" t="t" l="l"/>
              <a:pathLst>
                <a:path h="85344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51043" r="0" b="-451043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1945600" cy="8534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120"/>
                </a:lnSpc>
              </a:pPr>
              <a:r>
                <a:rPr lang="en-US" sz="26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Side-by-side results across all three Spark MLlib models</a:t>
              </a: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14400" y="2684992"/>
          <a:ext cx="16052800" cy="5717117"/>
        </p:xfrm>
        <a:graphic>
          <a:graphicData uri="http://schemas.openxmlformats.org/drawingml/2006/table">
            <a:tbl>
              <a:tblPr/>
              <a:tblGrid>
                <a:gridCol w="4013200"/>
                <a:gridCol w="4013200"/>
                <a:gridCol w="4013200"/>
                <a:gridCol w="4013200"/>
              </a:tblGrid>
              <a:tr h="11434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Metric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Logistic Regression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SVM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★ Random Forest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6"/>
                    </a:solidFill>
                  </a:tcPr>
                </a:tc>
              </a:tr>
              <a:tr h="11434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90E0E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Training Time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1057.15 seconds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1721.19 seconds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2238.28 seconds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</a:tr>
              <a:tr h="11434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90E0E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F1 Score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0.8904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0.8891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0.9386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</a:tr>
              <a:tr h="11434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90E0E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Precision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0.9030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0.9060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0.9387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</a:tr>
              <a:tr h="11434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90E0E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0.8943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0.8937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0.9385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1A2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D42"/>
                    </a:solidFill>
                  </a:tcPr>
                </a:tc>
              </a:tr>
            </a:tbl>
          </a:graphicData>
        </a:graphic>
      </p:graphicFrame>
      <p:grpSp>
        <p:nvGrpSpPr>
          <p:cNvPr name="Group 9" id="9"/>
          <p:cNvGrpSpPr/>
          <p:nvPr/>
        </p:nvGrpSpPr>
        <p:grpSpPr>
          <a:xfrm rot="0">
            <a:off x="914400" y="8892540"/>
            <a:ext cx="16459200" cy="731520"/>
            <a:chOff x="0" y="0"/>
            <a:chExt cx="21945600" cy="9753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945600" cy="975360"/>
            </a:xfrm>
            <a:custGeom>
              <a:avLst/>
              <a:gdLst/>
              <a:ahLst/>
              <a:cxnLst/>
              <a:rect r="r" b="b" t="t" l="l"/>
              <a:pathLst>
                <a:path h="97536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388413" r="0" b="-388413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21945600" cy="9658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 i="true">
                  <a:solidFill>
                    <a:srgbClr val="00B4D8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★ Best model: Random Forest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" y="457200"/>
            <a:ext cx="16459200" cy="1279601"/>
            <a:chOff x="0" y="0"/>
            <a:chExt cx="21945600" cy="1706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5600" cy="1706135"/>
            </a:xfrm>
            <a:custGeom>
              <a:avLst/>
              <a:gdLst/>
              <a:ahLst/>
              <a:cxnLst/>
              <a:rect r="r" b="b" t="t" l="l"/>
              <a:pathLst>
                <a:path h="1706135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1706135"/>
                  </a:lnTo>
                  <a:lnTo>
                    <a:pt x="0" y="1706135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04182" r="0" b="-19708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1945600" cy="17061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680"/>
                </a:lnSpc>
              </a:pPr>
              <a:r>
                <a:rPr lang="en-US" sz="64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Overall Comparison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" y="1554480"/>
            <a:ext cx="16459200" cy="640080"/>
            <a:chOff x="0" y="0"/>
            <a:chExt cx="21945600" cy="8534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945600" cy="853440"/>
            </a:xfrm>
            <a:custGeom>
              <a:avLst/>
              <a:gdLst/>
              <a:ahLst/>
              <a:cxnLst/>
              <a:rect r="r" b="b" t="t" l="l"/>
              <a:pathLst>
                <a:path h="85344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451043" r="0" b="-451043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1945600" cy="8534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90E0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Scikit-Learn vs Spark MLlib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31520" y="2468880"/>
            <a:ext cx="7955280" cy="914400"/>
            <a:chOff x="0" y="0"/>
            <a:chExt cx="10607040" cy="1219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07040" cy="1219200"/>
            </a:xfrm>
            <a:custGeom>
              <a:avLst/>
              <a:gdLst/>
              <a:ahLst/>
              <a:cxnLst/>
              <a:rect r="r" b="b" t="t" l="l"/>
              <a:pathLst>
                <a:path h="1219200" w="10607040">
                  <a:moveTo>
                    <a:pt x="0" y="0"/>
                  </a:moveTo>
                  <a:lnTo>
                    <a:pt x="10607040" y="0"/>
                  </a:lnTo>
                  <a:lnTo>
                    <a:pt x="1060704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B4D8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31520" y="2468880"/>
            <a:ext cx="7955280" cy="914400"/>
            <a:chOff x="0" y="0"/>
            <a:chExt cx="10607040" cy="1219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607040" cy="1219200"/>
            </a:xfrm>
            <a:custGeom>
              <a:avLst/>
              <a:gdLst/>
              <a:ahLst/>
              <a:cxnLst/>
              <a:rect r="r" b="b" t="t" l="l"/>
              <a:pathLst>
                <a:path h="1219200" w="10607040">
                  <a:moveTo>
                    <a:pt x="0" y="0"/>
                  </a:moveTo>
                  <a:lnTo>
                    <a:pt x="10607040" y="0"/>
                  </a:lnTo>
                  <a:lnTo>
                    <a:pt x="1060704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19519" r="0" b="-119519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10607040" cy="1219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00"/>
                </a:lnSpc>
              </a:pPr>
              <a:r>
                <a:rPr lang="en-US" sz="3000" b="true">
                  <a:solidFill>
                    <a:srgbClr val="0D1B2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Scikit-Learn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509760" y="2468880"/>
            <a:ext cx="7955280" cy="914400"/>
            <a:chOff x="0" y="0"/>
            <a:chExt cx="10607040" cy="1219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607040" cy="1219200"/>
            </a:xfrm>
            <a:custGeom>
              <a:avLst/>
              <a:gdLst/>
              <a:ahLst/>
              <a:cxnLst/>
              <a:rect r="r" b="b" t="t" l="l"/>
              <a:pathLst>
                <a:path h="1219200" w="10607040">
                  <a:moveTo>
                    <a:pt x="0" y="0"/>
                  </a:moveTo>
                  <a:lnTo>
                    <a:pt x="10607040" y="0"/>
                  </a:lnTo>
                  <a:lnTo>
                    <a:pt x="10607040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F77F0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509760" y="2468880"/>
            <a:ext cx="7955280" cy="914400"/>
            <a:chOff x="0" y="0"/>
            <a:chExt cx="10607040" cy="1219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607040" cy="1219200"/>
            </a:xfrm>
            <a:custGeom>
              <a:avLst/>
              <a:gdLst/>
              <a:ahLst/>
              <a:cxnLst/>
              <a:rect r="r" b="b" t="t" l="l"/>
              <a:pathLst>
                <a:path h="1219200" w="10607040">
                  <a:moveTo>
                    <a:pt x="0" y="0"/>
                  </a:moveTo>
                  <a:lnTo>
                    <a:pt x="10607040" y="0"/>
                  </a:lnTo>
                  <a:lnTo>
                    <a:pt x="1060704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19519" r="0" b="-119519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10607040" cy="1219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00"/>
                </a:lnSpc>
              </a:pPr>
              <a:r>
                <a:rPr lang="en-US" sz="3000" b="true">
                  <a:solidFill>
                    <a:srgbClr val="0D1B2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Spark MLlib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31520" y="3566160"/>
            <a:ext cx="7955280" cy="950976"/>
            <a:chOff x="0" y="0"/>
            <a:chExt cx="10607040" cy="126796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607040" cy="1267968"/>
            </a:xfrm>
            <a:custGeom>
              <a:avLst/>
              <a:gdLst/>
              <a:ahLst/>
              <a:cxnLst/>
              <a:rect r="r" b="b" t="t" l="l"/>
              <a:pathLst>
                <a:path h="1267968" w="10607040">
                  <a:moveTo>
                    <a:pt x="0" y="0"/>
                  </a:moveTo>
                  <a:lnTo>
                    <a:pt x="10607040" y="0"/>
                  </a:lnTo>
                  <a:lnTo>
                    <a:pt x="10607040" y="1267968"/>
                  </a:lnTo>
                  <a:lnTo>
                    <a:pt x="0" y="1267968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05840" y="3566160"/>
            <a:ext cx="7315200" cy="950976"/>
            <a:chOff x="0" y="0"/>
            <a:chExt cx="9753600" cy="126796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753600" cy="1267968"/>
            </a:xfrm>
            <a:custGeom>
              <a:avLst/>
              <a:gdLst/>
              <a:ahLst/>
              <a:cxnLst/>
              <a:rect r="r" b="b" t="t" l="l"/>
              <a:pathLst>
                <a:path h="126796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267968"/>
                  </a:lnTo>
                  <a:lnTo>
                    <a:pt x="0" y="126796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9884" r="0" b="-99884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9753600" cy="125844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Best Model: RandomForest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09760" y="3566160"/>
            <a:ext cx="7955280" cy="950976"/>
            <a:chOff x="0" y="0"/>
            <a:chExt cx="10607040" cy="126796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607040" cy="1267968"/>
            </a:xfrm>
            <a:custGeom>
              <a:avLst/>
              <a:gdLst/>
              <a:ahLst/>
              <a:cxnLst/>
              <a:rect r="r" b="b" t="t" l="l"/>
              <a:pathLst>
                <a:path h="1267968" w="10607040">
                  <a:moveTo>
                    <a:pt x="0" y="0"/>
                  </a:moveTo>
                  <a:lnTo>
                    <a:pt x="10607040" y="0"/>
                  </a:lnTo>
                  <a:lnTo>
                    <a:pt x="10607040" y="1267968"/>
                  </a:lnTo>
                  <a:lnTo>
                    <a:pt x="0" y="1267968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784080" y="3566160"/>
            <a:ext cx="7315200" cy="950976"/>
            <a:chOff x="0" y="0"/>
            <a:chExt cx="9753600" cy="126796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753600" cy="1267968"/>
            </a:xfrm>
            <a:custGeom>
              <a:avLst/>
              <a:gdLst/>
              <a:ahLst/>
              <a:cxnLst/>
              <a:rect r="r" b="b" t="t" l="l"/>
              <a:pathLst>
                <a:path h="126796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267968"/>
                  </a:lnTo>
                  <a:lnTo>
                    <a:pt x="0" y="126796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9884" r="0" b="-99884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>
              <a:off x="0" y="9525"/>
              <a:ext cx="9753600" cy="125844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Best Model: RandomForest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31520" y="4590288"/>
            <a:ext cx="7955280" cy="950976"/>
            <a:chOff x="0" y="0"/>
            <a:chExt cx="10607040" cy="126796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607040" cy="1267968"/>
            </a:xfrm>
            <a:custGeom>
              <a:avLst/>
              <a:gdLst/>
              <a:ahLst/>
              <a:cxnLst/>
              <a:rect r="r" b="b" t="t" l="l"/>
              <a:pathLst>
                <a:path h="1267968" w="10607040">
                  <a:moveTo>
                    <a:pt x="0" y="0"/>
                  </a:moveTo>
                  <a:lnTo>
                    <a:pt x="10607040" y="0"/>
                  </a:lnTo>
                  <a:lnTo>
                    <a:pt x="10607040" y="1267968"/>
                  </a:lnTo>
                  <a:lnTo>
                    <a:pt x="0" y="1267968"/>
                  </a:lnTo>
                  <a:close/>
                </a:path>
              </a:pathLst>
            </a:custGeom>
            <a:solidFill>
              <a:srgbClr val="162538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005840" y="4590288"/>
            <a:ext cx="7315200" cy="950976"/>
            <a:chOff x="0" y="0"/>
            <a:chExt cx="9753600" cy="126796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753600" cy="1267968"/>
            </a:xfrm>
            <a:custGeom>
              <a:avLst/>
              <a:gdLst/>
              <a:ahLst/>
              <a:cxnLst/>
              <a:rect r="r" b="b" t="t" l="l"/>
              <a:pathLst>
                <a:path h="126796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267968"/>
                  </a:lnTo>
                  <a:lnTo>
                    <a:pt x="0" y="126796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9884" r="0" b="-99884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>
              <a:off x="0" y="9525"/>
              <a:ext cx="9753600" cy="125844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F1 S</a:t>
              </a: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core: 0.9516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509760" y="4590288"/>
            <a:ext cx="7955280" cy="950976"/>
            <a:chOff x="0" y="0"/>
            <a:chExt cx="10607040" cy="126796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607040" cy="1267968"/>
            </a:xfrm>
            <a:custGeom>
              <a:avLst/>
              <a:gdLst/>
              <a:ahLst/>
              <a:cxnLst/>
              <a:rect r="r" b="b" t="t" l="l"/>
              <a:pathLst>
                <a:path h="1267968" w="10607040">
                  <a:moveTo>
                    <a:pt x="0" y="0"/>
                  </a:moveTo>
                  <a:lnTo>
                    <a:pt x="10607040" y="0"/>
                  </a:lnTo>
                  <a:lnTo>
                    <a:pt x="10607040" y="1267968"/>
                  </a:lnTo>
                  <a:lnTo>
                    <a:pt x="0" y="1267968"/>
                  </a:lnTo>
                  <a:close/>
                </a:path>
              </a:pathLst>
            </a:custGeom>
            <a:solidFill>
              <a:srgbClr val="162538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9784080" y="4590288"/>
            <a:ext cx="7315200" cy="950976"/>
            <a:chOff x="0" y="0"/>
            <a:chExt cx="9753600" cy="126796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753600" cy="1267968"/>
            </a:xfrm>
            <a:custGeom>
              <a:avLst/>
              <a:gdLst/>
              <a:ahLst/>
              <a:cxnLst/>
              <a:rect r="r" b="b" t="t" l="l"/>
              <a:pathLst>
                <a:path h="126796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267968"/>
                  </a:lnTo>
                  <a:lnTo>
                    <a:pt x="0" y="126796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9884" r="0" b="-99884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>
              <a:off x="0" y="9525"/>
              <a:ext cx="9753600" cy="125844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F1 S</a:t>
              </a: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core: 0.9386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31520" y="5614416"/>
            <a:ext cx="7955280" cy="950976"/>
            <a:chOff x="0" y="0"/>
            <a:chExt cx="10607040" cy="126796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607040" cy="1267968"/>
            </a:xfrm>
            <a:custGeom>
              <a:avLst/>
              <a:gdLst/>
              <a:ahLst/>
              <a:cxnLst/>
              <a:rect r="r" b="b" t="t" l="l"/>
              <a:pathLst>
                <a:path h="1267968" w="10607040">
                  <a:moveTo>
                    <a:pt x="0" y="0"/>
                  </a:moveTo>
                  <a:lnTo>
                    <a:pt x="10607040" y="0"/>
                  </a:lnTo>
                  <a:lnTo>
                    <a:pt x="10607040" y="1267968"/>
                  </a:lnTo>
                  <a:lnTo>
                    <a:pt x="0" y="1267968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005840" y="5614416"/>
            <a:ext cx="7315200" cy="950976"/>
            <a:chOff x="0" y="0"/>
            <a:chExt cx="9753600" cy="126796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9753600" cy="1267968"/>
            </a:xfrm>
            <a:custGeom>
              <a:avLst/>
              <a:gdLst/>
              <a:ahLst/>
              <a:cxnLst/>
              <a:rect r="r" b="b" t="t" l="l"/>
              <a:pathLst>
                <a:path h="126796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267968"/>
                  </a:lnTo>
                  <a:lnTo>
                    <a:pt x="0" y="126796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9884" r="0" b="-99884"/>
              </a:stretch>
            </a:blipFill>
          </p:spPr>
        </p:sp>
        <p:sp>
          <p:nvSpPr>
            <p:cNvPr name="TextBox 42" id="42"/>
            <p:cNvSpPr txBox="true"/>
            <p:nvPr/>
          </p:nvSpPr>
          <p:spPr>
            <a:xfrm>
              <a:off x="0" y="9525"/>
              <a:ext cx="9753600" cy="125844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Training</a:t>
              </a: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Time: 1060.57 s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509760" y="5614416"/>
            <a:ext cx="7955280" cy="950976"/>
            <a:chOff x="0" y="0"/>
            <a:chExt cx="10607040" cy="1267968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0607040" cy="1267968"/>
            </a:xfrm>
            <a:custGeom>
              <a:avLst/>
              <a:gdLst/>
              <a:ahLst/>
              <a:cxnLst/>
              <a:rect r="r" b="b" t="t" l="l"/>
              <a:pathLst>
                <a:path h="1267968" w="10607040">
                  <a:moveTo>
                    <a:pt x="0" y="0"/>
                  </a:moveTo>
                  <a:lnTo>
                    <a:pt x="10607040" y="0"/>
                  </a:lnTo>
                  <a:lnTo>
                    <a:pt x="10607040" y="1267968"/>
                  </a:lnTo>
                  <a:lnTo>
                    <a:pt x="0" y="1267968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9784080" y="5614416"/>
            <a:ext cx="7315200" cy="950976"/>
            <a:chOff x="0" y="0"/>
            <a:chExt cx="9753600" cy="126796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9753600" cy="1267968"/>
            </a:xfrm>
            <a:custGeom>
              <a:avLst/>
              <a:gdLst/>
              <a:ahLst/>
              <a:cxnLst/>
              <a:rect r="r" b="b" t="t" l="l"/>
              <a:pathLst>
                <a:path h="126796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267968"/>
                  </a:lnTo>
                  <a:lnTo>
                    <a:pt x="0" y="126796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9884" r="0" b="-99884"/>
              </a:stretch>
            </a:blipFill>
          </p:spPr>
        </p:sp>
        <p:sp>
          <p:nvSpPr>
            <p:cNvPr name="TextBox 47" id="47"/>
            <p:cNvSpPr txBox="true"/>
            <p:nvPr/>
          </p:nvSpPr>
          <p:spPr>
            <a:xfrm>
              <a:off x="0" y="9525"/>
              <a:ext cx="9753600" cy="125844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Training</a:t>
              </a: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Time: 2238.28 s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31520" y="6638544"/>
            <a:ext cx="7955280" cy="950976"/>
            <a:chOff x="0" y="0"/>
            <a:chExt cx="10607040" cy="1267968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0607040" cy="1267968"/>
            </a:xfrm>
            <a:custGeom>
              <a:avLst/>
              <a:gdLst/>
              <a:ahLst/>
              <a:cxnLst/>
              <a:rect r="r" b="b" t="t" l="l"/>
              <a:pathLst>
                <a:path h="1267968" w="10607040">
                  <a:moveTo>
                    <a:pt x="0" y="0"/>
                  </a:moveTo>
                  <a:lnTo>
                    <a:pt x="10607040" y="0"/>
                  </a:lnTo>
                  <a:lnTo>
                    <a:pt x="10607040" y="1267968"/>
                  </a:lnTo>
                  <a:lnTo>
                    <a:pt x="0" y="1267968"/>
                  </a:lnTo>
                  <a:close/>
                </a:path>
              </a:pathLst>
            </a:custGeom>
            <a:solidFill>
              <a:srgbClr val="162538"/>
            </a:solid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1005840" y="6638544"/>
            <a:ext cx="7315200" cy="950976"/>
            <a:chOff x="0" y="0"/>
            <a:chExt cx="9753600" cy="1267968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9753600" cy="1267968"/>
            </a:xfrm>
            <a:custGeom>
              <a:avLst/>
              <a:gdLst/>
              <a:ahLst/>
              <a:cxnLst/>
              <a:rect r="r" b="b" t="t" l="l"/>
              <a:pathLst>
                <a:path h="126796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267968"/>
                  </a:lnTo>
                  <a:lnTo>
                    <a:pt x="0" y="126796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9884" r="0" b="-99884"/>
              </a:stretch>
            </a:blipFill>
          </p:spPr>
        </p:sp>
        <p:sp>
          <p:nvSpPr>
            <p:cNvPr name="TextBox 52" id="52"/>
            <p:cNvSpPr txBox="true"/>
            <p:nvPr/>
          </p:nvSpPr>
          <p:spPr>
            <a:xfrm>
              <a:off x="0" y="9525"/>
              <a:ext cx="9753600" cy="125844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Average </a:t>
              </a: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Training Time of 3 Models: 1236.32 seconds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9509760" y="6638544"/>
            <a:ext cx="7955280" cy="950976"/>
            <a:chOff x="0" y="0"/>
            <a:chExt cx="10607040" cy="1267968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0607040" cy="1267968"/>
            </a:xfrm>
            <a:custGeom>
              <a:avLst/>
              <a:gdLst/>
              <a:ahLst/>
              <a:cxnLst/>
              <a:rect r="r" b="b" t="t" l="l"/>
              <a:pathLst>
                <a:path h="1267968" w="10607040">
                  <a:moveTo>
                    <a:pt x="0" y="0"/>
                  </a:moveTo>
                  <a:lnTo>
                    <a:pt x="10607040" y="0"/>
                  </a:lnTo>
                  <a:lnTo>
                    <a:pt x="10607040" y="1267968"/>
                  </a:lnTo>
                  <a:lnTo>
                    <a:pt x="0" y="1267968"/>
                  </a:lnTo>
                  <a:close/>
                </a:path>
              </a:pathLst>
            </a:custGeom>
            <a:solidFill>
              <a:srgbClr val="162538"/>
            </a:solid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9784080" y="6638544"/>
            <a:ext cx="7315200" cy="950976"/>
            <a:chOff x="0" y="0"/>
            <a:chExt cx="9753600" cy="1267968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9753600" cy="1267968"/>
            </a:xfrm>
            <a:custGeom>
              <a:avLst/>
              <a:gdLst/>
              <a:ahLst/>
              <a:cxnLst/>
              <a:rect r="r" b="b" t="t" l="l"/>
              <a:pathLst>
                <a:path h="126796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267968"/>
                  </a:lnTo>
                  <a:lnTo>
                    <a:pt x="0" y="126796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9884" r="0" b="-99884"/>
              </a:stretch>
            </a:blipFill>
          </p:spPr>
        </p:sp>
        <p:sp>
          <p:nvSpPr>
            <p:cNvPr name="TextBox 57" id="57"/>
            <p:cNvSpPr txBox="true"/>
            <p:nvPr/>
          </p:nvSpPr>
          <p:spPr>
            <a:xfrm>
              <a:off x="0" y="9525"/>
              <a:ext cx="9753600" cy="125844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Average </a:t>
              </a: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Training Time of 3 Models: 1318.26 seconds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731520" y="7662672"/>
            <a:ext cx="7955280" cy="950976"/>
            <a:chOff x="0" y="0"/>
            <a:chExt cx="10607040" cy="1267968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0607040" cy="1267968"/>
            </a:xfrm>
            <a:custGeom>
              <a:avLst/>
              <a:gdLst/>
              <a:ahLst/>
              <a:cxnLst/>
              <a:rect r="r" b="b" t="t" l="l"/>
              <a:pathLst>
                <a:path h="1267968" w="10607040">
                  <a:moveTo>
                    <a:pt x="0" y="0"/>
                  </a:moveTo>
                  <a:lnTo>
                    <a:pt x="10607040" y="0"/>
                  </a:lnTo>
                  <a:lnTo>
                    <a:pt x="10607040" y="1267968"/>
                  </a:lnTo>
                  <a:lnTo>
                    <a:pt x="0" y="1267968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60" id="60"/>
          <p:cNvGrpSpPr/>
          <p:nvPr/>
        </p:nvGrpSpPr>
        <p:grpSpPr>
          <a:xfrm rot="0">
            <a:off x="1005840" y="7662672"/>
            <a:ext cx="7315200" cy="950976"/>
            <a:chOff x="0" y="0"/>
            <a:chExt cx="9753600" cy="1267968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9753600" cy="1267968"/>
            </a:xfrm>
            <a:custGeom>
              <a:avLst/>
              <a:gdLst/>
              <a:ahLst/>
              <a:cxnLst/>
              <a:rect r="r" b="b" t="t" l="l"/>
              <a:pathLst>
                <a:path h="126796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267968"/>
                  </a:lnTo>
                  <a:lnTo>
                    <a:pt x="0" y="126796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9884" r="0" b="-99884"/>
              </a:stretch>
            </a:blipFill>
          </p:spPr>
        </p:sp>
        <p:sp>
          <p:nvSpPr>
            <p:cNvPr name="TextBox 62" id="62"/>
            <p:cNvSpPr txBox="true"/>
            <p:nvPr/>
          </p:nvSpPr>
          <p:spPr>
            <a:xfrm>
              <a:off x="0" y="9525"/>
              <a:ext cx="9753600" cy="125844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Scalability: Limited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9509760" y="7662672"/>
            <a:ext cx="7955280" cy="950976"/>
            <a:chOff x="0" y="0"/>
            <a:chExt cx="10607040" cy="1267968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0607040" cy="1267968"/>
            </a:xfrm>
            <a:custGeom>
              <a:avLst/>
              <a:gdLst/>
              <a:ahLst/>
              <a:cxnLst/>
              <a:rect r="r" b="b" t="t" l="l"/>
              <a:pathLst>
                <a:path h="1267968" w="10607040">
                  <a:moveTo>
                    <a:pt x="0" y="0"/>
                  </a:moveTo>
                  <a:lnTo>
                    <a:pt x="10607040" y="0"/>
                  </a:lnTo>
                  <a:lnTo>
                    <a:pt x="10607040" y="1267968"/>
                  </a:lnTo>
                  <a:lnTo>
                    <a:pt x="0" y="1267968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65" id="65"/>
          <p:cNvGrpSpPr/>
          <p:nvPr/>
        </p:nvGrpSpPr>
        <p:grpSpPr>
          <a:xfrm rot="0">
            <a:off x="9784080" y="7662672"/>
            <a:ext cx="7315200" cy="950976"/>
            <a:chOff x="0" y="0"/>
            <a:chExt cx="9753600" cy="1267968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9753600" cy="1267968"/>
            </a:xfrm>
            <a:custGeom>
              <a:avLst/>
              <a:gdLst/>
              <a:ahLst/>
              <a:cxnLst/>
              <a:rect r="r" b="b" t="t" l="l"/>
              <a:pathLst>
                <a:path h="126796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267968"/>
                  </a:lnTo>
                  <a:lnTo>
                    <a:pt x="0" y="126796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9884" r="0" b="-99884"/>
              </a:stretch>
            </a:blipFill>
          </p:spPr>
        </p:sp>
        <p:sp>
          <p:nvSpPr>
            <p:cNvPr name="TextBox 67" id="67"/>
            <p:cNvSpPr txBox="true"/>
            <p:nvPr/>
          </p:nvSpPr>
          <p:spPr>
            <a:xfrm>
              <a:off x="0" y="9525"/>
              <a:ext cx="9753600" cy="125844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Scalability: Distributed</a:t>
              </a: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731520" y="8686800"/>
            <a:ext cx="7955280" cy="950976"/>
            <a:chOff x="0" y="0"/>
            <a:chExt cx="10607040" cy="1267968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10607040" cy="1267968"/>
            </a:xfrm>
            <a:custGeom>
              <a:avLst/>
              <a:gdLst/>
              <a:ahLst/>
              <a:cxnLst/>
              <a:rect r="r" b="b" t="t" l="l"/>
              <a:pathLst>
                <a:path h="1267968" w="10607040">
                  <a:moveTo>
                    <a:pt x="0" y="0"/>
                  </a:moveTo>
                  <a:lnTo>
                    <a:pt x="10607040" y="0"/>
                  </a:lnTo>
                  <a:lnTo>
                    <a:pt x="10607040" y="1267968"/>
                  </a:lnTo>
                  <a:lnTo>
                    <a:pt x="0" y="1267968"/>
                  </a:lnTo>
                  <a:close/>
                </a:path>
              </a:pathLst>
            </a:custGeom>
            <a:solidFill>
              <a:srgbClr val="162538"/>
            </a:solidFill>
          </p:spPr>
        </p:sp>
      </p:grpSp>
      <p:grpSp>
        <p:nvGrpSpPr>
          <p:cNvPr name="Group 70" id="70"/>
          <p:cNvGrpSpPr/>
          <p:nvPr/>
        </p:nvGrpSpPr>
        <p:grpSpPr>
          <a:xfrm rot="0">
            <a:off x="1005840" y="8686800"/>
            <a:ext cx="7315200" cy="950976"/>
            <a:chOff x="0" y="0"/>
            <a:chExt cx="9753600" cy="1267968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9753600" cy="1267968"/>
            </a:xfrm>
            <a:custGeom>
              <a:avLst/>
              <a:gdLst/>
              <a:ahLst/>
              <a:cxnLst/>
              <a:rect r="r" b="b" t="t" l="l"/>
              <a:pathLst>
                <a:path h="126796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267968"/>
                  </a:lnTo>
                  <a:lnTo>
                    <a:pt x="0" y="126796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9884" r="0" b="-99884"/>
              </a:stretch>
            </a:blipFill>
          </p:spPr>
        </p:sp>
        <p:sp>
          <p:nvSpPr>
            <p:cNvPr name="TextBox 72" id="72"/>
            <p:cNvSpPr txBox="true"/>
            <p:nvPr/>
          </p:nvSpPr>
          <p:spPr>
            <a:xfrm>
              <a:off x="0" y="9525"/>
              <a:ext cx="9753600" cy="125844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Setup: Lightweight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9509760" y="8686800"/>
            <a:ext cx="7955280" cy="950976"/>
            <a:chOff x="0" y="0"/>
            <a:chExt cx="10607040" cy="1267968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10607040" cy="1267968"/>
            </a:xfrm>
            <a:custGeom>
              <a:avLst/>
              <a:gdLst/>
              <a:ahLst/>
              <a:cxnLst/>
              <a:rect r="r" b="b" t="t" l="l"/>
              <a:pathLst>
                <a:path h="1267968" w="10607040">
                  <a:moveTo>
                    <a:pt x="0" y="0"/>
                  </a:moveTo>
                  <a:lnTo>
                    <a:pt x="10607040" y="0"/>
                  </a:lnTo>
                  <a:lnTo>
                    <a:pt x="10607040" y="1267968"/>
                  </a:lnTo>
                  <a:lnTo>
                    <a:pt x="0" y="1267968"/>
                  </a:lnTo>
                  <a:close/>
                </a:path>
              </a:pathLst>
            </a:custGeom>
            <a:solidFill>
              <a:srgbClr val="162538"/>
            </a:solidFill>
          </p:spPr>
        </p:sp>
      </p:grpSp>
      <p:grpSp>
        <p:nvGrpSpPr>
          <p:cNvPr name="Group 75" id="75"/>
          <p:cNvGrpSpPr/>
          <p:nvPr/>
        </p:nvGrpSpPr>
        <p:grpSpPr>
          <a:xfrm rot="0">
            <a:off x="9784080" y="8686800"/>
            <a:ext cx="7315200" cy="950976"/>
            <a:chOff x="0" y="0"/>
            <a:chExt cx="9753600" cy="1267968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9753600" cy="1267968"/>
            </a:xfrm>
            <a:custGeom>
              <a:avLst/>
              <a:gdLst/>
              <a:ahLst/>
              <a:cxnLst/>
              <a:rect r="r" b="b" t="t" l="l"/>
              <a:pathLst>
                <a:path h="126796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267968"/>
                  </a:lnTo>
                  <a:lnTo>
                    <a:pt x="0" y="126796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9884" r="0" b="-99884"/>
              </a:stretch>
            </a:blipFill>
          </p:spPr>
        </p:sp>
        <p:sp>
          <p:nvSpPr>
            <p:cNvPr name="TextBox 77" id="77"/>
            <p:cNvSpPr txBox="true"/>
            <p:nvPr/>
          </p:nvSpPr>
          <p:spPr>
            <a:xfrm>
              <a:off x="0" y="9525"/>
              <a:ext cx="9753600" cy="125844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Setup: Cluster-based</a:t>
              </a: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15453360" y="7452360"/>
            <a:ext cx="2834640" cy="2834640"/>
            <a:chOff x="0" y="0"/>
            <a:chExt cx="6350000" cy="6350000"/>
          </a:xfrm>
        </p:grpSpPr>
        <p:sp>
          <p:nvSpPr>
            <p:cNvPr name="Freeform 79" id="79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</p:spPr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9728"/>
            <a:chOff x="0" y="0"/>
            <a:chExt cx="24384000" cy="1463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46304"/>
            </a:xfrm>
            <a:custGeom>
              <a:avLst/>
              <a:gdLst/>
              <a:ahLst/>
              <a:cxnLst/>
              <a:rect r="r" b="b" t="t" l="l"/>
              <a:pathLst>
                <a:path h="14630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0B4D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10177272"/>
            <a:ext cx="18288000" cy="109728"/>
            <a:chOff x="0" y="0"/>
            <a:chExt cx="24384000" cy="1463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146304"/>
            </a:xfrm>
            <a:custGeom>
              <a:avLst/>
              <a:gdLst/>
              <a:ahLst/>
              <a:cxnLst/>
              <a:rect r="r" b="b" t="t" l="l"/>
              <a:pathLst>
                <a:path h="14630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6304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rgbClr val="00B4D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01116" y="4084449"/>
            <a:ext cx="15885767" cy="2118102"/>
            <a:chOff x="0" y="0"/>
            <a:chExt cx="21945600" cy="29260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945600" cy="2926080"/>
            </a:xfrm>
            <a:custGeom>
              <a:avLst/>
              <a:gdLst/>
              <a:ahLst/>
              <a:cxnLst/>
              <a:rect r="r" b="b" t="t" l="l"/>
              <a:pathLst>
                <a:path h="292608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2926080"/>
                  </a:lnTo>
                  <a:lnTo>
                    <a:pt x="0" y="292608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96137" r="0" b="-96137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21945600" cy="29165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560"/>
                </a:lnSpc>
              </a:pPr>
              <a:r>
                <a:rPr lang="en-US" sz="88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" y="548640"/>
            <a:ext cx="16459200" cy="1280160"/>
            <a:chOff x="0" y="0"/>
            <a:chExt cx="21945600" cy="17068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5600" cy="1706880"/>
            </a:xfrm>
            <a:custGeom>
              <a:avLst/>
              <a:gdLst/>
              <a:ahLst/>
              <a:cxnLst/>
              <a:rect r="r" b="b" t="t" l="l"/>
              <a:pathLst>
                <a:path h="170688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00521" r="0" b="-200521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1945600" cy="17068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680"/>
                </a:lnSpc>
              </a:pPr>
              <a:r>
                <a:rPr lang="en-US" sz="64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Attack and Attributes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1520" y="2377440"/>
            <a:ext cx="8046720" cy="3383280"/>
            <a:chOff x="0" y="0"/>
            <a:chExt cx="10728960" cy="45110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28960" cy="4511040"/>
            </a:xfrm>
            <a:custGeom>
              <a:avLst/>
              <a:gdLst/>
              <a:ahLst/>
              <a:cxnLst/>
              <a:rect r="r" b="b" t="t" l="l"/>
              <a:pathLst>
                <a:path h="4511040" w="10728960">
                  <a:moveTo>
                    <a:pt x="0" y="0"/>
                  </a:moveTo>
                  <a:lnTo>
                    <a:pt x="10728960" y="0"/>
                  </a:lnTo>
                  <a:lnTo>
                    <a:pt x="1072896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31520" y="2377440"/>
            <a:ext cx="182880" cy="3383280"/>
            <a:chOff x="0" y="0"/>
            <a:chExt cx="243840" cy="45110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840" cy="4511040"/>
            </a:xfrm>
            <a:custGeom>
              <a:avLst/>
              <a:gdLst/>
              <a:ahLst/>
              <a:cxnLst/>
              <a:rect r="r" b="b" t="t" l="l"/>
              <a:pathLst>
                <a:path h="4511040" w="243840">
                  <a:moveTo>
                    <a:pt x="0" y="0"/>
                  </a:moveTo>
                  <a:lnTo>
                    <a:pt x="243840" y="0"/>
                  </a:lnTo>
                  <a:lnTo>
                    <a:pt x="24384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00B4D8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97280" y="2560320"/>
            <a:ext cx="7315200" cy="731520"/>
            <a:chOff x="0" y="0"/>
            <a:chExt cx="9753600" cy="9753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53600" cy="975360"/>
            </a:xfrm>
            <a:custGeom>
              <a:avLst/>
              <a:gdLst/>
              <a:ahLst/>
              <a:cxnLst/>
              <a:rect r="r" b="b" t="t" l="l"/>
              <a:pathLst>
                <a:path h="97536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9753600" cy="9658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00B4D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DoS / DDoS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97280" y="3383280"/>
            <a:ext cx="7315200" cy="2011680"/>
            <a:chOff x="0" y="0"/>
            <a:chExt cx="9753600" cy="26822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753600" cy="2682240"/>
            </a:xfrm>
            <a:custGeom>
              <a:avLst/>
              <a:gdLst/>
              <a:ahLst/>
              <a:cxnLst/>
              <a:rect r="r" b="b" t="t" l="l"/>
              <a:pathLst>
                <a:path h="268224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682240"/>
                  </a:lnTo>
                  <a:lnTo>
                    <a:pt x="0" y="26822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0854" r="0" b="-20854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9753600" cy="26822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474979" indent="-237490" lvl="1">
                <a:lnSpc>
                  <a:spcPts val="263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rate</a:t>
              </a:r>
            </a:p>
            <a:p>
              <a:pPr algn="l" marL="474979" indent="-237490" lvl="1">
                <a:lnSpc>
                  <a:spcPts val="263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ct_srv_dst </a:t>
              </a:r>
            </a:p>
            <a:p>
              <a:pPr algn="l" marL="474979" indent="-237490" lvl="1">
                <a:lnSpc>
                  <a:spcPts val="263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ct_dst_ltm </a:t>
              </a:r>
            </a:p>
            <a:p>
              <a:pPr algn="l" marL="474979" indent="-237490" lvl="1">
                <a:lnSpc>
                  <a:spcPts val="263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spkts / dpkts </a:t>
              </a:r>
            </a:p>
            <a:p>
              <a:pPr algn="l">
                <a:lnSpc>
                  <a:spcPts val="26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509760" y="2377440"/>
            <a:ext cx="8046720" cy="3383280"/>
            <a:chOff x="0" y="0"/>
            <a:chExt cx="10728960" cy="45110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728960" cy="4511040"/>
            </a:xfrm>
            <a:custGeom>
              <a:avLst/>
              <a:gdLst/>
              <a:ahLst/>
              <a:cxnLst/>
              <a:rect r="r" b="b" t="t" l="l"/>
              <a:pathLst>
                <a:path h="4511040" w="10728960">
                  <a:moveTo>
                    <a:pt x="0" y="0"/>
                  </a:moveTo>
                  <a:lnTo>
                    <a:pt x="10728960" y="0"/>
                  </a:lnTo>
                  <a:lnTo>
                    <a:pt x="1072896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509760" y="2377440"/>
            <a:ext cx="182880" cy="3383280"/>
            <a:chOff x="0" y="0"/>
            <a:chExt cx="243840" cy="45110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" cy="4511040"/>
            </a:xfrm>
            <a:custGeom>
              <a:avLst/>
              <a:gdLst/>
              <a:ahLst/>
              <a:cxnLst/>
              <a:rect r="r" b="b" t="t" l="l"/>
              <a:pathLst>
                <a:path h="4511040" w="243840">
                  <a:moveTo>
                    <a:pt x="0" y="0"/>
                  </a:moveTo>
                  <a:lnTo>
                    <a:pt x="243840" y="0"/>
                  </a:lnTo>
                  <a:lnTo>
                    <a:pt x="24384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00B4D8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875520" y="2560320"/>
            <a:ext cx="7315200" cy="731520"/>
            <a:chOff x="0" y="0"/>
            <a:chExt cx="9753600" cy="9753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753600" cy="975360"/>
            </a:xfrm>
            <a:custGeom>
              <a:avLst/>
              <a:gdLst/>
              <a:ahLst/>
              <a:cxnLst/>
              <a:rect r="r" b="b" t="t" l="l"/>
              <a:pathLst>
                <a:path h="97536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>
              <a:off x="0" y="9525"/>
              <a:ext cx="9753600" cy="9658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00B4D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Port Scan / Reconnaissance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875520" y="3139834"/>
            <a:ext cx="7315200" cy="2011680"/>
            <a:chOff x="0" y="0"/>
            <a:chExt cx="9753600" cy="26822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753600" cy="2682240"/>
            </a:xfrm>
            <a:custGeom>
              <a:avLst/>
              <a:gdLst/>
              <a:ahLst/>
              <a:cxnLst/>
              <a:rect r="r" b="b" t="t" l="l"/>
              <a:pathLst>
                <a:path h="268224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682240"/>
                  </a:lnTo>
                  <a:lnTo>
                    <a:pt x="0" y="26822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0854" r="0" b="-20854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9753600" cy="26822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474979" indent="-237490" lvl="1">
                <a:lnSpc>
                  <a:spcPts val="263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ct_dst_sport_ltm</a:t>
              </a:r>
            </a:p>
            <a:p>
              <a:pPr algn="l" marL="474979" indent="-237490" lvl="1">
                <a:lnSpc>
                  <a:spcPts val="263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ct_src_dport_ltm </a:t>
              </a:r>
            </a:p>
            <a:p>
              <a:pPr algn="l" marL="474979" indent="-237490" lvl="1">
                <a:lnSpc>
                  <a:spcPts val="263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ct_st</a:t>
              </a: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ate_ttl </a:t>
              </a:r>
            </a:p>
            <a:p>
              <a:pPr algn="l" marL="474979" indent="-237490" lvl="1">
                <a:lnSpc>
                  <a:spcPts val="263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sttl / dttl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31520" y="6217920"/>
            <a:ext cx="8046720" cy="3383280"/>
            <a:chOff x="0" y="0"/>
            <a:chExt cx="10728960" cy="45110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728960" cy="4511040"/>
            </a:xfrm>
            <a:custGeom>
              <a:avLst/>
              <a:gdLst/>
              <a:ahLst/>
              <a:cxnLst/>
              <a:rect r="r" b="b" t="t" l="l"/>
              <a:pathLst>
                <a:path h="4511040" w="10728960">
                  <a:moveTo>
                    <a:pt x="0" y="0"/>
                  </a:moveTo>
                  <a:lnTo>
                    <a:pt x="10728960" y="0"/>
                  </a:lnTo>
                  <a:lnTo>
                    <a:pt x="1072896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31520" y="6217920"/>
            <a:ext cx="182880" cy="3383280"/>
            <a:chOff x="0" y="0"/>
            <a:chExt cx="243840" cy="451104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43840" cy="4511040"/>
            </a:xfrm>
            <a:custGeom>
              <a:avLst/>
              <a:gdLst/>
              <a:ahLst/>
              <a:cxnLst/>
              <a:rect r="r" b="b" t="t" l="l"/>
              <a:pathLst>
                <a:path h="4511040" w="243840">
                  <a:moveTo>
                    <a:pt x="0" y="0"/>
                  </a:moveTo>
                  <a:lnTo>
                    <a:pt x="243840" y="0"/>
                  </a:lnTo>
                  <a:lnTo>
                    <a:pt x="24384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00B4D8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097280" y="6400800"/>
            <a:ext cx="7315200" cy="731520"/>
            <a:chOff x="0" y="0"/>
            <a:chExt cx="9753600" cy="97536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753600" cy="975360"/>
            </a:xfrm>
            <a:custGeom>
              <a:avLst/>
              <a:gdLst/>
              <a:ahLst/>
              <a:cxnLst/>
              <a:rect r="r" b="b" t="t" l="l"/>
              <a:pathLst>
                <a:path h="97536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>
              <a:off x="0" y="9525"/>
              <a:ext cx="9753600" cy="9658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00B4D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Exp</a:t>
              </a:r>
              <a:r>
                <a:rPr lang="en-US" sz="2799" b="true">
                  <a:solidFill>
                    <a:srgbClr val="00B4D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loits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97280" y="7223760"/>
            <a:ext cx="7315200" cy="2011680"/>
            <a:chOff x="0" y="0"/>
            <a:chExt cx="9753600" cy="26822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753600" cy="2682240"/>
            </a:xfrm>
            <a:custGeom>
              <a:avLst/>
              <a:gdLst/>
              <a:ahLst/>
              <a:cxnLst/>
              <a:rect r="r" b="b" t="t" l="l"/>
              <a:pathLst>
                <a:path h="268224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682240"/>
                  </a:lnTo>
                  <a:lnTo>
                    <a:pt x="0" y="26822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0854" r="0" b="-20854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>
              <a:off x="0" y="0"/>
              <a:ext cx="9753600" cy="26822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474979" indent="-237490" lvl="1">
                <a:lnSpc>
                  <a:spcPts val="263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dload / sload </a:t>
              </a:r>
            </a:p>
            <a:p>
              <a:pPr algn="l" marL="474979" indent="-237490" lvl="1">
                <a:lnSpc>
                  <a:spcPts val="263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dbytes / sbytes </a:t>
              </a:r>
            </a:p>
            <a:p>
              <a:pPr algn="l" marL="474979" indent="-237490" lvl="1">
                <a:lnSpc>
                  <a:spcPts val="263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response_body_len</a:t>
              </a:r>
            </a:p>
            <a:p>
              <a:pPr algn="l" marL="474979" indent="-237490" lvl="1">
                <a:lnSpc>
                  <a:spcPts val="263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trans_depth</a:t>
              </a:r>
            </a:p>
            <a:p>
              <a:pPr algn="l">
                <a:lnSpc>
                  <a:spcPts val="264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509760" y="6217920"/>
            <a:ext cx="8046720" cy="3383280"/>
            <a:chOff x="0" y="0"/>
            <a:chExt cx="10728960" cy="45110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728960" cy="4511040"/>
            </a:xfrm>
            <a:custGeom>
              <a:avLst/>
              <a:gdLst/>
              <a:ahLst/>
              <a:cxnLst/>
              <a:rect r="r" b="b" t="t" l="l"/>
              <a:pathLst>
                <a:path h="4511040" w="10728960">
                  <a:moveTo>
                    <a:pt x="0" y="0"/>
                  </a:moveTo>
                  <a:lnTo>
                    <a:pt x="10728960" y="0"/>
                  </a:lnTo>
                  <a:lnTo>
                    <a:pt x="1072896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9509760" y="6217920"/>
            <a:ext cx="182880" cy="3383280"/>
            <a:chOff x="0" y="0"/>
            <a:chExt cx="243840" cy="451104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43840" cy="4511040"/>
            </a:xfrm>
            <a:custGeom>
              <a:avLst/>
              <a:gdLst/>
              <a:ahLst/>
              <a:cxnLst/>
              <a:rect r="r" b="b" t="t" l="l"/>
              <a:pathLst>
                <a:path h="4511040" w="243840">
                  <a:moveTo>
                    <a:pt x="0" y="0"/>
                  </a:moveTo>
                  <a:lnTo>
                    <a:pt x="243840" y="0"/>
                  </a:lnTo>
                  <a:lnTo>
                    <a:pt x="24384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00B4D8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9875520" y="6400800"/>
            <a:ext cx="7315200" cy="731520"/>
            <a:chOff x="0" y="0"/>
            <a:chExt cx="9753600" cy="97536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9753600" cy="975360"/>
            </a:xfrm>
            <a:custGeom>
              <a:avLst/>
              <a:gdLst/>
              <a:ahLst/>
              <a:cxnLst/>
              <a:rect r="r" b="b" t="t" l="l"/>
              <a:pathLst>
                <a:path h="97536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>
              <a:off x="0" y="9525"/>
              <a:ext cx="9753600" cy="9658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00B4D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Brute F</a:t>
              </a:r>
              <a:r>
                <a:rPr lang="en-US" sz="2799" b="true">
                  <a:solidFill>
                    <a:srgbClr val="00B4D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orce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873615" y="7075170"/>
            <a:ext cx="7315200" cy="2011680"/>
            <a:chOff x="0" y="0"/>
            <a:chExt cx="9753600" cy="268224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9753600" cy="2682240"/>
            </a:xfrm>
            <a:custGeom>
              <a:avLst/>
              <a:gdLst/>
              <a:ahLst/>
              <a:cxnLst/>
              <a:rect r="r" b="b" t="t" l="l"/>
              <a:pathLst>
                <a:path h="268224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682240"/>
                  </a:lnTo>
                  <a:lnTo>
                    <a:pt x="0" y="26822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0854" r="0" b="-20854"/>
              </a:stretch>
            </a:blipFill>
          </p:spPr>
        </p:sp>
        <p:sp>
          <p:nvSpPr>
            <p:cNvPr name="TextBox 44" id="44"/>
            <p:cNvSpPr txBox="true"/>
            <p:nvPr/>
          </p:nvSpPr>
          <p:spPr>
            <a:xfrm>
              <a:off x="0" y="0"/>
              <a:ext cx="9753600" cy="26822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474979" indent="-237490" lvl="1">
                <a:lnSpc>
                  <a:spcPts val="263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t_ftp_cmd </a:t>
              </a:r>
            </a:p>
            <a:p>
              <a:pPr algn="l" marL="474979" indent="-237490" lvl="1">
                <a:lnSpc>
                  <a:spcPts val="263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is_ftp_login </a:t>
              </a:r>
            </a:p>
            <a:p>
              <a:pPr algn="l" marL="474979" indent="-237490" lvl="1">
                <a:lnSpc>
                  <a:spcPts val="263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ct_src_ltm</a:t>
              </a:r>
            </a:p>
            <a:p>
              <a:pPr algn="l" marL="474979" indent="-237490" lvl="1">
                <a:lnSpc>
                  <a:spcPts val="263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sinpkt / dinpkt 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335949" y="4724590"/>
            <a:ext cx="3046620" cy="837820"/>
            <a:chOff x="0" y="0"/>
            <a:chExt cx="9753600" cy="268224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9753600" cy="2682240"/>
            </a:xfrm>
            <a:custGeom>
              <a:avLst/>
              <a:gdLst/>
              <a:ahLst/>
              <a:cxnLst/>
              <a:rect r="r" b="b" t="t" l="l"/>
              <a:pathLst>
                <a:path h="268224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682240"/>
                  </a:lnTo>
                  <a:lnTo>
                    <a:pt x="0" y="26822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0854" r="0" b="-20854"/>
              </a:stretch>
            </a:blipFill>
          </p:spPr>
        </p:sp>
        <p:sp>
          <p:nvSpPr>
            <p:cNvPr name="TextBox 47" id="47"/>
            <p:cNvSpPr txBox="true"/>
            <p:nvPr/>
          </p:nvSpPr>
          <p:spPr>
            <a:xfrm>
              <a:off x="0" y="0"/>
              <a:ext cx="9753600" cy="26822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919"/>
                </a:lnSpc>
              </a:pPr>
              <a:r>
                <a:rPr lang="en-US" sz="40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....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0111740" y="4922900"/>
            <a:ext cx="3046620" cy="837820"/>
            <a:chOff x="0" y="0"/>
            <a:chExt cx="9753600" cy="268224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9753600" cy="2682240"/>
            </a:xfrm>
            <a:custGeom>
              <a:avLst/>
              <a:gdLst/>
              <a:ahLst/>
              <a:cxnLst/>
              <a:rect r="r" b="b" t="t" l="l"/>
              <a:pathLst>
                <a:path h="268224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682240"/>
                  </a:lnTo>
                  <a:lnTo>
                    <a:pt x="0" y="26822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0854" r="0" b="-20854"/>
              </a:stretch>
            </a:blipFill>
          </p:spPr>
        </p:sp>
        <p:sp>
          <p:nvSpPr>
            <p:cNvPr name="TextBox 50" id="50"/>
            <p:cNvSpPr txBox="true"/>
            <p:nvPr/>
          </p:nvSpPr>
          <p:spPr>
            <a:xfrm>
              <a:off x="0" y="0"/>
              <a:ext cx="9753600" cy="26822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919"/>
                </a:lnSpc>
              </a:pPr>
              <a:r>
                <a:rPr lang="en-US" sz="40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....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335949" y="8667940"/>
            <a:ext cx="3046620" cy="837820"/>
            <a:chOff x="0" y="0"/>
            <a:chExt cx="9753600" cy="268224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9753600" cy="2682240"/>
            </a:xfrm>
            <a:custGeom>
              <a:avLst/>
              <a:gdLst/>
              <a:ahLst/>
              <a:cxnLst/>
              <a:rect r="r" b="b" t="t" l="l"/>
              <a:pathLst>
                <a:path h="268224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682240"/>
                  </a:lnTo>
                  <a:lnTo>
                    <a:pt x="0" y="26822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0854" r="0" b="-20854"/>
              </a:stretch>
            </a:blipFill>
          </p:spPr>
        </p:sp>
        <p:sp>
          <p:nvSpPr>
            <p:cNvPr name="TextBox 53" id="53"/>
            <p:cNvSpPr txBox="true"/>
            <p:nvPr/>
          </p:nvSpPr>
          <p:spPr>
            <a:xfrm>
              <a:off x="0" y="0"/>
              <a:ext cx="9753600" cy="26822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919"/>
                </a:lnSpc>
              </a:pPr>
              <a:r>
                <a:rPr lang="en-US" sz="40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....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111740" y="8667940"/>
            <a:ext cx="3046620" cy="837820"/>
            <a:chOff x="0" y="0"/>
            <a:chExt cx="9753600" cy="268224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9753600" cy="2682240"/>
            </a:xfrm>
            <a:custGeom>
              <a:avLst/>
              <a:gdLst/>
              <a:ahLst/>
              <a:cxnLst/>
              <a:rect r="r" b="b" t="t" l="l"/>
              <a:pathLst>
                <a:path h="268224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682240"/>
                  </a:lnTo>
                  <a:lnTo>
                    <a:pt x="0" y="26822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0854" r="0" b="-20854"/>
              </a:stretch>
            </a:blipFill>
          </p:spPr>
        </p:sp>
        <p:sp>
          <p:nvSpPr>
            <p:cNvPr name="TextBox 56" id="56"/>
            <p:cNvSpPr txBox="true"/>
            <p:nvPr/>
          </p:nvSpPr>
          <p:spPr>
            <a:xfrm>
              <a:off x="0" y="0"/>
              <a:ext cx="9753600" cy="26822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919"/>
                </a:lnSpc>
              </a:pPr>
              <a:r>
                <a:rPr lang="en-US" sz="40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....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" y="548640"/>
            <a:ext cx="16459200" cy="1280160"/>
            <a:chOff x="0" y="0"/>
            <a:chExt cx="21945600" cy="17068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45600" cy="1706880"/>
            </a:xfrm>
            <a:custGeom>
              <a:avLst/>
              <a:gdLst/>
              <a:ahLst/>
              <a:cxnLst/>
              <a:rect r="r" b="b" t="t" l="l"/>
              <a:pathLst>
                <a:path h="1706880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00521" r="0" b="-200521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1945600" cy="17068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680"/>
                </a:lnSpc>
              </a:pPr>
              <a:r>
                <a:rPr lang="en-US" sz="64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Major columns explained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" y="2279461"/>
            <a:ext cx="16344900" cy="6978839"/>
            <a:chOff x="0" y="0"/>
            <a:chExt cx="13123727" cy="5603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123726" cy="5603483"/>
            </a:xfrm>
            <a:custGeom>
              <a:avLst/>
              <a:gdLst/>
              <a:ahLst/>
              <a:cxnLst/>
              <a:rect r="r" b="b" t="t" l="l"/>
              <a:pathLst>
                <a:path h="5603483" w="13123726">
                  <a:moveTo>
                    <a:pt x="0" y="0"/>
                  </a:moveTo>
                  <a:lnTo>
                    <a:pt x="13123726" y="0"/>
                  </a:lnTo>
                  <a:lnTo>
                    <a:pt x="13123726" y="5603483"/>
                  </a:lnTo>
                  <a:lnTo>
                    <a:pt x="0" y="5603483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9982" r="25679" b="4215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3123727" cy="560348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755642" indent="-377821" lvl="1">
                <a:lnSpc>
                  <a:spcPts val="4199"/>
                </a:lnSpc>
                <a:buFont typeface="Arial"/>
                <a:buChar char="•"/>
              </a:pPr>
              <a:r>
                <a:rPr lang="en-US" b="true" sz="3499">
                  <a:solidFill>
                    <a:srgbClr val="00B4D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rate</a:t>
              </a:r>
            </a:p>
            <a:p>
              <a:pPr algn="l" marL="1511285" indent="-503762" lvl="2">
                <a:lnSpc>
                  <a:spcPts val="4199"/>
                </a:lnSpc>
                <a:buFont typeface="Arial"/>
                <a:buChar char="⚬"/>
              </a:pPr>
              <a:r>
                <a:rPr lang="en-US" sz="34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</a:t>
              </a:r>
              <a:r>
                <a:rPr lang="en-US" sz="34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</a:t>
              </a:r>
              <a:r>
                <a:rPr lang="en-US" sz="34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gh</a:t>
              </a:r>
              <a:r>
                <a:rPr lang="en-US" sz="34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4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packet or session rate per second i</a:t>
              </a:r>
              <a:r>
                <a:rPr lang="en-US" sz="34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</a:t>
              </a:r>
              <a:r>
                <a:rPr lang="en-US" sz="34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dicates traffic fl</a:t>
              </a:r>
              <a:r>
                <a:rPr lang="en-US" sz="34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</a:t>
              </a:r>
              <a:r>
                <a:rPr lang="en-US" sz="34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oding or abnor</a:t>
              </a:r>
              <a:r>
                <a:rPr lang="en-US" sz="34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mal </a:t>
              </a:r>
              <a:r>
                <a:rPr lang="en-US" sz="34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burst behavior.</a:t>
              </a:r>
            </a:p>
            <a:p>
              <a:pPr algn="l" marL="755642" indent="-377821" lvl="1">
                <a:lnSpc>
                  <a:spcPts val="4199"/>
                </a:lnSpc>
                <a:buFont typeface="Arial"/>
                <a:buChar char="•"/>
              </a:pPr>
              <a:r>
                <a:rPr lang="en-US" b="true" sz="3499">
                  <a:solidFill>
                    <a:srgbClr val="00B4D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sbytes / dbytes</a:t>
              </a:r>
            </a:p>
            <a:p>
              <a:pPr algn="l" marL="1511285" indent="-503762" lvl="2">
                <a:lnSpc>
                  <a:spcPts val="4199"/>
                </a:lnSpc>
                <a:buFont typeface="Arial"/>
                <a:buChar char="⚬"/>
              </a:pPr>
              <a:r>
                <a:rPr lang="en-US" sz="34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Abnormal imba</a:t>
              </a:r>
              <a:r>
                <a:rPr lang="en-US" sz="34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lan</a:t>
              </a:r>
              <a:r>
                <a:rPr lang="en-US" sz="34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ce or</a:t>
              </a:r>
              <a:r>
                <a:rPr lang="en-US" sz="34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4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extreme values in source–destination byte volume indicate payload-based attacks or failed probing.</a:t>
              </a:r>
            </a:p>
            <a:p>
              <a:pPr algn="l" marL="755642" indent="-377821" lvl="1">
                <a:lnSpc>
                  <a:spcPts val="4199"/>
                </a:lnSpc>
                <a:buFont typeface="Arial"/>
                <a:buChar char="•"/>
              </a:pPr>
              <a:r>
                <a:rPr lang="en-US" b="true" sz="3499">
                  <a:solidFill>
                    <a:srgbClr val="00B4D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sttl / dttl</a:t>
              </a:r>
            </a:p>
            <a:p>
              <a:pPr algn="l" marL="1511285" indent="-503762" lvl="2">
                <a:lnSpc>
                  <a:spcPts val="4199"/>
                </a:lnSpc>
                <a:buFont typeface="Arial"/>
                <a:buChar char="⚬"/>
              </a:pPr>
              <a:r>
                <a:rPr lang="en-US" sz="34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Unusual or inconsistent TTL values suggest spoofed traffic or scanning from abnormal network paths.</a:t>
              </a:r>
            </a:p>
            <a:p>
              <a:pPr algn="l" marL="755642" indent="-377821" lvl="1">
                <a:lnSpc>
                  <a:spcPts val="4199"/>
                </a:lnSpc>
                <a:buFont typeface="Arial"/>
                <a:buChar char="•"/>
              </a:pPr>
              <a:r>
                <a:rPr lang="en-US" b="true" sz="3499">
                  <a:solidFill>
                    <a:srgbClr val="00B4D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spkts / dpkts </a:t>
              </a:r>
            </a:p>
            <a:p>
              <a:pPr algn="l" marL="1511285" indent="-503762" lvl="2">
                <a:lnSpc>
                  <a:spcPts val="4199"/>
                </a:lnSpc>
                <a:buFont typeface="Arial"/>
                <a:buChar char="⚬"/>
              </a:pPr>
              <a:r>
                <a:rPr lang="en-US" sz="34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Extremely high or highly a</a:t>
              </a:r>
              <a:r>
                <a:rPr lang="en-US" sz="34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symmetric packet counts indicate one-way flooding or volumetric DoS attacks.</a:t>
              </a:r>
            </a:p>
            <a:p>
              <a:pPr algn="l">
                <a:lnSpc>
                  <a:spcPts val="419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" y="548640"/>
            <a:ext cx="12801600" cy="1280160"/>
            <a:chOff x="0" y="0"/>
            <a:chExt cx="17068800" cy="17068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6880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7068800" cy="17068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680"/>
                </a:lnSpc>
              </a:pPr>
              <a:r>
                <a:rPr lang="en-US" sz="64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Exploratory Data Analysis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" y="1828800"/>
            <a:ext cx="4389120" cy="640080"/>
            <a:chOff x="0" y="0"/>
            <a:chExt cx="5852160" cy="8534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52160" cy="853440"/>
            </a:xfrm>
            <a:custGeom>
              <a:avLst/>
              <a:gdLst/>
              <a:ahLst/>
              <a:cxnLst/>
              <a:rect r="r" b="b" t="t" l="l"/>
              <a:pathLst>
                <a:path h="853440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83611" r="0" b="-83611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5852160" cy="8534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120"/>
                </a:lnSpc>
              </a:pPr>
              <a:r>
                <a:rPr lang="en-US" sz="2600" b="true">
                  <a:solidFill>
                    <a:srgbClr val="00B4D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Distribution Analysis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14400" y="2468880"/>
            <a:ext cx="9041756" cy="7222434"/>
          </a:xfrm>
          <a:custGeom>
            <a:avLst/>
            <a:gdLst/>
            <a:ahLst/>
            <a:cxnLst/>
            <a:rect r="r" b="b" t="t" l="l"/>
            <a:pathLst>
              <a:path h="7222434" w="9041756">
                <a:moveTo>
                  <a:pt x="0" y="0"/>
                </a:moveTo>
                <a:lnTo>
                  <a:pt x="9041756" y="0"/>
                </a:lnTo>
                <a:lnTo>
                  <a:pt x="9041756" y="7222434"/>
                </a:lnTo>
                <a:lnTo>
                  <a:pt x="0" y="7222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086137" y="1828800"/>
            <a:ext cx="4389120" cy="640080"/>
            <a:chOff x="0" y="0"/>
            <a:chExt cx="5852160" cy="8534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52160" cy="853440"/>
            </a:xfrm>
            <a:custGeom>
              <a:avLst/>
              <a:gdLst/>
              <a:ahLst/>
              <a:cxnLst/>
              <a:rect r="r" b="b" t="t" l="l"/>
              <a:pathLst>
                <a:path h="853440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83611" r="0" b="-83611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5852160" cy="8534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120"/>
                </a:lnSpc>
              </a:pPr>
              <a:r>
                <a:rPr lang="en-US" sz="2600" b="true">
                  <a:solidFill>
                    <a:srgbClr val="00B4D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Outlier Visualization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086137" y="2468880"/>
            <a:ext cx="7443752" cy="5902634"/>
          </a:xfrm>
          <a:custGeom>
            <a:avLst/>
            <a:gdLst/>
            <a:ahLst/>
            <a:cxnLst/>
            <a:rect r="r" b="b" t="t" l="l"/>
            <a:pathLst>
              <a:path h="5902634" w="7443752">
                <a:moveTo>
                  <a:pt x="0" y="0"/>
                </a:moveTo>
                <a:lnTo>
                  <a:pt x="7443752" y="0"/>
                </a:lnTo>
                <a:lnTo>
                  <a:pt x="7443752" y="5902634"/>
                </a:lnTo>
                <a:lnTo>
                  <a:pt x="0" y="59026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" y="548640"/>
            <a:ext cx="12801600" cy="1280160"/>
            <a:chOff x="0" y="0"/>
            <a:chExt cx="17068800" cy="17068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6880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7068800" cy="17068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680"/>
                </a:lnSpc>
              </a:pPr>
              <a:r>
                <a:rPr lang="en-US" sz="64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Exploratory Data Analysis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" y="1828800"/>
            <a:ext cx="4389120" cy="640080"/>
            <a:chOff x="0" y="0"/>
            <a:chExt cx="5852160" cy="8534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52160" cy="853440"/>
            </a:xfrm>
            <a:custGeom>
              <a:avLst/>
              <a:gdLst/>
              <a:ahLst/>
              <a:cxnLst/>
              <a:rect r="r" b="b" t="t" l="l"/>
              <a:pathLst>
                <a:path h="853440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83611" r="0" b="-83611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5852160" cy="8534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120"/>
                </a:lnSpc>
              </a:pPr>
              <a:r>
                <a:rPr lang="en-US" sz="2600" b="true">
                  <a:solidFill>
                    <a:srgbClr val="00B4D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Correlated features</a:t>
              </a:r>
            </a:p>
          </p:txBody>
        </p:sp>
      </p:grpSp>
      <p:graphicFrame>
        <p:nvGraphicFramePr>
          <p:cNvPr name="Object 8" id="8"/>
          <p:cNvGraphicFramePr/>
          <p:nvPr/>
        </p:nvGraphicFramePr>
        <p:xfrm>
          <a:off x="914400" y="2468880"/>
          <a:ext cx="7543800" cy="5029200"/>
        </p:xfrm>
        <a:graphic>
          <a:graphicData uri="http://schemas.openxmlformats.org/presentationml/2006/ole">
            <p:oleObj imgW="9042400" imgH="65278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" y="548640"/>
            <a:ext cx="12801600" cy="1280160"/>
            <a:chOff x="0" y="0"/>
            <a:chExt cx="17068800" cy="17068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6880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7068800" cy="17068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680"/>
                </a:lnSpc>
              </a:pPr>
              <a:r>
                <a:rPr lang="en-US" sz="64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Exploratory Data Analysis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41091" y="9084547"/>
            <a:ext cx="4389120" cy="640080"/>
            <a:chOff x="0" y="0"/>
            <a:chExt cx="5852160" cy="8534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52160" cy="853440"/>
            </a:xfrm>
            <a:custGeom>
              <a:avLst/>
              <a:gdLst/>
              <a:ahLst/>
              <a:cxnLst/>
              <a:rect r="r" b="b" t="t" l="l"/>
              <a:pathLst>
                <a:path h="853440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83611" r="0" b="-83611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5852160" cy="8534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20"/>
                </a:lnSpc>
              </a:pPr>
              <a:r>
                <a:rPr lang="en-US" sz="2600" b="true">
                  <a:solidFill>
                    <a:srgbClr val="00B4D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Correlation Graph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41243" y="2022920"/>
            <a:ext cx="6076916" cy="7701706"/>
          </a:xfrm>
          <a:custGeom>
            <a:avLst/>
            <a:gdLst/>
            <a:ahLst/>
            <a:cxnLst/>
            <a:rect r="r" b="b" t="t" l="l"/>
            <a:pathLst>
              <a:path h="7701706" w="6076916">
                <a:moveTo>
                  <a:pt x="0" y="0"/>
                </a:moveTo>
                <a:lnTo>
                  <a:pt x="6076916" y="0"/>
                </a:lnTo>
                <a:lnTo>
                  <a:pt x="6076916" y="7701707"/>
                </a:lnTo>
                <a:lnTo>
                  <a:pt x="0" y="77017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4" t="0" r="-694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" y="548640"/>
            <a:ext cx="12801600" cy="1280160"/>
            <a:chOff x="0" y="0"/>
            <a:chExt cx="17068800" cy="17068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6880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7068800" cy="17068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680"/>
                </a:lnSpc>
              </a:pPr>
              <a:r>
                <a:rPr lang="en-US" sz="64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 Preprocessing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66160" y="3840480"/>
            <a:ext cx="512064" cy="91440"/>
            <a:chOff x="0" y="0"/>
            <a:chExt cx="682752" cy="1219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2752" cy="121920"/>
            </a:xfrm>
            <a:custGeom>
              <a:avLst/>
              <a:gdLst/>
              <a:ahLst/>
              <a:cxnLst/>
              <a:rect r="r" b="b" t="t" l="l"/>
              <a:pathLst>
                <a:path h="121920" w="682752">
                  <a:moveTo>
                    <a:pt x="0" y="0"/>
                  </a:moveTo>
                  <a:lnTo>
                    <a:pt x="682752" y="0"/>
                  </a:lnTo>
                  <a:lnTo>
                    <a:pt x="682752" y="121920"/>
                  </a:lnTo>
                  <a:lnTo>
                    <a:pt x="0" y="121920"/>
                  </a:lnTo>
                  <a:close/>
                </a:path>
              </a:pathLst>
            </a:custGeom>
            <a:solidFill>
              <a:srgbClr val="00B4D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31520" y="2194560"/>
            <a:ext cx="2834640" cy="4389120"/>
            <a:chOff x="0" y="0"/>
            <a:chExt cx="3779520" cy="58521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79520" cy="5852160"/>
            </a:xfrm>
            <a:custGeom>
              <a:avLst/>
              <a:gdLst/>
              <a:ahLst/>
              <a:cxnLst/>
              <a:rect r="r" b="b" t="t" l="l"/>
              <a:pathLst>
                <a:path h="5852160" w="3779520">
                  <a:moveTo>
                    <a:pt x="0" y="0"/>
                  </a:moveTo>
                  <a:lnTo>
                    <a:pt x="3779520" y="0"/>
                  </a:lnTo>
                  <a:lnTo>
                    <a:pt x="3779520" y="5852160"/>
                  </a:lnTo>
                  <a:lnTo>
                    <a:pt x="0" y="5852160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31520" y="2194560"/>
            <a:ext cx="2834640" cy="822960"/>
            <a:chOff x="0" y="0"/>
            <a:chExt cx="3779520" cy="1097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79520" cy="1097280"/>
            </a:xfrm>
            <a:custGeom>
              <a:avLst/>
              <a:gdLst/>
              <a:ahLst/>
              <a:cxnLst/>
              <a:rect r="r" b="b" t="t" l="l"/>
              <a:pathLst>
                <a:path h="1097280" w="3779520">
                  <a:moveTo>
                    <a:pt x="0" y="0"/>
                  </a:moveTo>
                  <a:lnTo>
                    <a:pt x="3779520" y="0"/>
                  </a:lnTo>
                  <a:lnTo>
                    <a:pt x="3779520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rgbClr val="0077B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31520" y="2194560"/>
            <a:ext cx="2834640" cy="822960"/>
            <a:chOff x="0" y="0"/>
            <a:chExt cx="3779520" cy="10972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779520" cy="1097280"/>
            </a:xfrm>
            <a:custGeom>
              <a:avLst/>
              <a:gdLst/>
              <a:ahLst/>
              <a:cxnLst/>
              <a:rect r="r" b="b" t="t" l="l"/>
              <a:pathLst>
                <a:path h="1097280" w="3779520">
                  <a:moveTo>
                    <a:pt x="0" y="0"/>
                  </a:moveTo>
                  <a:lnTo>
                    <a:pt x="3779520" y="0"/>
                  </a:lnTo>
                  <a:lnTo>
                    <a:pt x="377952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7115" r="0" b="-17115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3779520" cy="10972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22960" y="3200400"/>
            <a:ext cx="2651760" cy="731520"/>
            <a:chOff x="0" y="0"/>
            <a:chExt cx="3535680" cy="9753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535680" cy="975360"/>
            </a:xfrm>
            <a:custGeom>
              <a:avLst/>
              <a:gdLst/>
              <a:ahLst/>
              <a:cxnLst/>
              <a:rect r="r" b="b" t="t" l="l"/>
              <a:pathLst>
                <a:path h="975360" w="3535680">
                  <a:moveTo>
                    <a:pt x="0" y="0"/>
                  </a:moveTo>
                  <a:lnTo>
                    <a:pt x="3535680" y="0"/>
                  </a:lnTo>
                  <a:lnTo>
                    <a:pt x="353568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0633" r="0" b="-20633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3535680" cy="9753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640"/>
                </a:lnSpc>
              </a:pPr>
              <a:r>
                <a:rPr lang="en-US" sz="2200" b="true">
                  <a:solidFill>
                    <a:srgbClr val="00B4D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 Loading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77824" y="4023360"/>
            <a:ext cx="2523744" cy="2194560"/>
            <a:chOff x="0" y="0"/>
            <a:chExt cx="3364992" cy="29260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364992" cy="2926080"/>
            </a:xfrm>
            <a:custGeom>
              <a:avLst/>
              <a:gdLst/>
              <a:ahLst/>
              <a:cxnLst/>
              <a:rect r="r" b="b" t="t" l="l"/>
              <a:pathLst>
                <a:path h="2926080" w="3364992">
                  <a:moveTo>
                    <a:pt x="0" y="0"/>
                  </a:moveTo>
                  <a:lnTo>
                    <a:pt x="3364992" y="0"/>
                  </a:lnTo>
                  <a:lnTo>
                    <a:pt x="3364992" y="2926080"/>
                  </a:lnTo>
                  <a:lnTo>
                    <a:pt x="0" y="29260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61568" t="0" r="-61568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3364992" cy="2926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Load Data from the source files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931152" y="3840480"/>
            <a:ext cx="512064" cy="91440"/>
            <a:chOff x="0" y="0"/>
            <a:chExt cx="682752" cy="1219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82752" cy="121920"/>
            </a:xfrm>
            <a:custGeom>
              <a:avLst/>
              <a:gdLst/>
              <a:ahLst/>
              <a:cxnLst/>
              <a:rect r="r" b="b" t="t" l="l"/>
              <a:pathLst>
                <a:path h="121920" w="682752">
                  <a:moveTo>
                    <a:pt x="0" y="0"/>
                  </a:moveTo>
                  <a:lnTo>
                    <a:pt x="682752" y="0"/>
                  </a:lnTo>
                  <a:lnTo>
                    <a:pt x="682752" y="121920"/>
                  </a:lnTo>
                  <a:lnTo>
                    <a:pt x="0" y="121920"/>
                  </a:lnTo>
                  <a:close/>
                </a:path>
              </a:pathLst>
            </a:custGeom>
            <a:solidFill>
              <a:srgbClr val="00B4D8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4096512" y="2194560"/>
            <a:ext cx="2834640" cy="4389120"/>
            <a:chOff x="0" y="0"/>
            <a:chExt cx="3779520" cy="58521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779520" cy="5852160"/>
            </a:xfrm>
            <a:custGeom>
              <a:avLst/>
              <a:gdLst/>
              <a:ahLst/>
              <a:cxnLst/>
              <a:rect r="r" b="b" t="t" l="l"/>
              <a:pathLst>
                <a:path h="5852160" w="3779520">
                  <a:moveTo>
                    <a:pt x="0" y="0"/>
                  </a:moveTo>
                  <a:lnTo>
                    <a:pt x="3779520" y="0"/>
                  </a:lnTo>
                  <a:lnTo>
                    <a:pt x="3779520" y="5852160"/>
                  </a:lnTo>
                  <a:lnTo>
                    <a:pt x="0" y="5852160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4096512" y="2194560"/>
            <a:ext cx="2834640" cy="822960"/>
            <a:chOff x="0" y="0"/>
            <a:chExt cx="3779520" cy="109728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79520" cy="1097280"/>
            </a:xfrm>
            <a:custGeom>
              <a:avLst/>
              <a:gdLst/>
              <a:ahLst/>
              <a:cxnLst/>
              <a:rect r="r" b="b" t="t" l="l"/>
              <a:pathLst>
                <a:path h="1097280" w="3779520">
                  <a:moveTo>
                    <a:pt x="0" y="0"/>
                  </a:moveTo>
                  <a:lnTo>
                    <a:pt x="3779520" y="0"/>
                  </a:lnTo>
                  <a:lnTo>
                    <a:pt x="3779520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rgbClr val="0077B6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4096512" y="2194560"/>
            <a:ext cx="2834640" cy="822960"/>
            <a:chOff x="0" y="0"/>
            <a:chExt cx="3779520" cy="10972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779520" cy="1097280"/>
            </a:xfrm>
            <a:custGeom>
              <a:avLst/>
              <a:gdLst/>
              <a:ahLst/>
              <a:cxnLst/>
              <a:rect r="r" b="b" t="t" l="l"/>
              <a:pathLst>
                <a:path h="1097280" w="3779520">
                  <a:moveTo>
                    <a:pt x="0" y="0"/>
                  </a:moveTo>
                  <a:lnTo>
                    <a:pt x="3779520" y="0"/>
                  </a:lnTo>
                  <a:lnTo>
                    <a:pt x="377952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7115" r="0" b="-17115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3779520" cy="10972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02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4187952" y="3200400"/>
            <a:ext cx="2651760" cy="731520"/>
            <a:chOff x="0" y="0"/>
            <a:chExt cx="3535680" cy="97536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535680" cy="975360"/>
            </a:xfrm>
            <a:custGeom>
              <a:avLst/>
              <a:gdLst/>
              <a:ahLst/>
              <a:cxnLst/>
              <a:rect r="r" b="b" t="t" l="l"/>
              <a:pathLst>
                <a:path h="975360" w="3535680">
                  <a:moveTo>
                    <a:pt x="0" y="0"/>
                  </a:moveTo>
                  <a:lnTo>
                    <a:pt x="3535680" y="0"/>
                  </a:lnTo>
                  <a:lnTo>
                    <a:pt x="353568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0633" r="0" b="-20633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3535680" cy="9753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640"/>
                </a:lnSpc>
              </a:pPr>
              <a:r>
                <a:rPr lang="en-US" sz="2200" b="true">
                  <a:solidFill>
                    <a:srgbClr val="00B4D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Feature Engr.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4242816" y="4023360"/>
            <a:ext cx="2523744" cy="2194560"/>
            <a:chOff x="0" y="0"/>
            <a:chExt cx="3364992" cy="292608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364992" cy="2926080"/>
            </a:xfrm>
            <a:custGeom>
              <a:avLst/>
              <a:gdLst/>
              <a:ahLst/>
              <a:cxnLst/>
              <a:rect r="r" b="b" t="t" l="l"/>
              <a:pathLst>
                <a:path h="2926080" w="3364992">
                  <a:moveTo>
                    <a:pt x="0" y="0"/>
                  </a:moveTo>
                  <a:lnTo>
                    <a:pt x="3364992" y="0"/>
                  </a:lnTo>
                  <a:lnTo>
                    <a:pt x="3364992" y="2926080"/>
                  </a:lnTo>
                  <a:lnTo>
                    <a:pt x="0" y="29260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61568" t="0" r="-61568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>
              <a:off x="0" y="0"/>
              <a:ext cx="3364992" cy="2926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Add new features (pkt_ratio, ttl_gap),</a:t>
              </a:r>
            </a:p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Exclude unnecessary columns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296144" y="3840480"/>
            <a:ext cx="512064" cy="91440"/>
            <a:chOff x="0" y="0"/>
            <a:chExt cx="682752" cy="12192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82752" cy="121920"/>
            </a:xfrm>
            <a:custGeom>
              <a:avLst/>
              <a:gdLst/>
              <a:ahLst/>
              <a:cxnLst/>
              <a:rect r="r" b="b" t="t" l="l"/>
              <a:pathLst>
                <a:path h="121920" w="682752">
                  <a:moveTo>
                    <a:pt x="0" y="0"/>
                  </a:moveTo>
                  <a:lnTo>
                    <a:pt x="682752" y="0"/>
                  </a:lnTo>
                  <a:lnTo>
                    <a:pt x="682752" y="121920"/>
                  </a:lnTo>
                  <a:lnTo>
                    <a:pt x="0" y="121920"/>
                  </a:lnTo>
                  <a:close/>
                </a:path>
              </a:pathLst>
            </a:custGeom>
            <a:solidFill>
              <a:srgbClr val="00B4D8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7461504" y="2194560"/>
            <a:ext cx="2834640" cy="4389120"/>
            <a:chOff x="0" y="0"/>
            <a:chExt cx="3779520" cy="585216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3779520" cy="5852160"/>
            </a:xfrm>
            <a:custGeom>
              <a:avLst/>
              <a:gdLst/>
              <a:ahLst/>
              <a:cxnLst/>
              <a:rect r="r" b="b" t="t" l="l"/>
              <a:pathLst>
                <a:path h="5852160" w="3779520">
                  <a:moveTo>
                    <a:pt x="0" y="0"/>
                  </a:moveTo>
                  <a:lnTo>
                    <a:pt x="3779520" y="0"/>
                  </a:lnTo>
                  <a:lnTo>
                    <a:pt x="3779520" y="5852160"/>
                  </a:lnTo>
                  <a:lnTo>
                    <a:pt x="0" y="5852160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7461504" y="2194560"/>
            <a:ext cx="2834640" cy="822960"/>
            <a:chOff x="0" y="0"/>
            <a:chExt cx="3779520" cy="109728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779520" cy="1097280"/>
            </a:xfrm>
            <a:custGeom>
              <a:avLst/>
              <a:gdLst/>
              <a:ahLst/>
              <a:cxnLst/>
              <a:rect r="r" b="b" t="t" l="l"/>
              <a:pathLst>
                <a:path h="1097280" w="3779520">
                  <a:moveTo>
                    <a:pt x="0" y="0"/>
                  </a:moveTo>
                  <a:lnTo>
                    <a:pt x="3779520" y="0"/>
                  </a:lnTo>
                  <a:lnTo>
                    <a:pt x="3779520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rgbClr val="0077B6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7461504" y="2194560"/>
            <a:ext cx="2834640" cy="822960"/>
            <a:chOff x="0" y="0"/>
            <a:chExt cx="3779520" cy="109728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3779520" cy="1097280"/>
            </a:xfrm>
            <a:custGeom>
              <a:avLst/>
              <a:gdLst/>
              <a:ahLst/>
              <a:cxnLst/>
              <a:rect r="r" b="b" t="t" l="l"/>
              <a:pathLst>
                <a:path h="1097280" w="3779520">
                  <a:moveTo>
                    <a:pt x="0" y="0"/>
                  </a:moveTo>
                  <a:lnTo>
                    <a:pt x="3779520" y="0"/>
                  </a:lnTo>
                  <a:lnTo>
                    <a:pt x="377952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7115" r="0" b="-17115"/>
              </a:stretch>
            </a:blipFill>
          </p:spPr>
        </p:sp>
        <p:sp>
          <p:nvSpPr>
            <p:cNvPr name="TextBox 43" id="43"/>
            <p:cNvSpPr txBox="true"/>
            <p:nvPr/>
          </p:nvSpPr>
          <p:spPr>
            <a:xfrm>
              <a:off x="0" y="0"/>
              <a:ext cx="3779520" cy="10972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7552944" y="3200400"/>
            <a:ext cx="2651760" cy="731520"/>
            <a:chOff x="0" y="0"/>
            <a:chExt cx="3535680" cy="97536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3535680" cy="975360"/>
            </a:xfrm>
            <a:custGeom>
              <a:avLst/>
              <a:gdLst/>
              <a:ahLst/>
              <a:cxnLst/>
              <a:rect r="r" b="b" t="t" l="l"/>
              <a:pathLst>
                <a:path h="975360" w="3535680">
                  <a:moveTo>
                    <a:pt x="0" y="0"/>
                  </a:moveTo>
                  <a:lnTo>
                    <a:pt x="3535680" y="0"/>
                  </a:lnTo>
                  <a:lnTo>
                    <a:pt x="353568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0633" r="0" b="-20633"/>
              </a:stretch>
            </a:blipFill>
          </p:spPr>
        </p:sp>
        <p:sp>
          <p:nvSpPr>
            <p:cNvPr name="TextBox 46" id="46"/>
            <p:cNvSpPr txBox="true"/>
            <p:nvPr/>
          </p:nvSpPr>
          <p:spPr>
            <a:xfrm>
              <a:off x="0" y="0"/>
              <a:ext cx="3535680" cy="9753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640"/>
                </a:lnSpc>
              </a:pPr>
              <a:r>
                <a:rPr lang="en-US" sz="2200" b="true">
                  <a:solidFill>
                    <a:srgbClr val="00B4D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Encoding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7607808" y="4023360"/>
            <a:ext cx="2523744" cy="2194560"/>
            <a:chOff x="0" y="0"/>
            <a:chExt cx="3364992" cy="292608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364992" cy="2926080"/>
            </a:xfrm>
            <a:custGeom>
              <a:avLst/>
              <a:gdLst/>
              <a:ahLst/>
              <a:cxnLst/>
              <a:rect r="r" b="b" t="t" l="l"/>
              <a:pathLst>
                <a:path h="2926080" w="3364992">
                  <a:moveTo>
                    <a:pt x="0" y="0"/>
                  </a:moveTo>
                  <a:lnTo>
                    <a:pt x="3364992" y="0"/>
                  </a:lnTo>
                  <a:lnTo>
                    <a:pt x="3364992" y="2926080"/>
                  </a:lnTo>
                  <a:lnTo>
                    <a:pt x="0" y="29260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61568" t="0" r="-61568" b="0"/>
              </a:stretch>
            </a:blipFill>
          </p:spPr>
        </p:sp>
        <p:sp>
          <p:nvSpPr>
            <p:cNvPr name="TextBox 49" id="49"/>
            <p:cNvSpPr txBox="true"/>
            <p:nvPr/>
          </p:nvSpPr>
          <p:spPr>
            <a:xfrm>
              <a:off x="0" y="0"/>
              <a:ext cx="3364992" cy="2926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Encode categorical features (OHE / label encoding).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3661136" y="3840480"/>
            <a:ext cx="512064" cy="91440"/>
            <a:chOff x="0" y="0"/>
            <a:chExt cx="682752" cy="12192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682752" cy="121920"/>
            </a:xfrm>
            <a:custGeom>
              <a:avLst/>
              <a:gdLst/>
              <a:ahLst/>
              <a:cxnLst/>
              <a:rect r="r" b="b" t="t" l="l"/>
              <a:pathLst>
                <a:path h="121920" w="682752">
                  <a:moveTo>
                    <a:pt x="0" y="0"/>
                  </a:moveTo>
                  <a:lnTo>
                    <a:pt x="682752" y="0"/>
                  </a:lnTo>
                  <a:lnTo>
                    <a:pt x="682752" y="121920"/>
                  </a:lnTo>
                  <a:lnTo>
                    <a:pt x="0" y="121920"/>
                  </a:lnTo>
                  <a:close/>
                </a:path>
              </a:pathLst>
            </a:custGeom>
            <a:solidFill>
              <a:srgbClr val="00B4D8"/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10826496" y="2194560"/>
            <a:ext cx="2834640" cy="4389120"/>
            <a:chOff x="0" y="0"/>
            <a:chExt cx="3779520" cy="585216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3779520" cy="5852160"/>
            </a:xfrm>
            <a:custGeom>
              <a:avLst/>
              <a:gdLst/>
              <a:ahLst/>
              <a:cxnLst/>
              <a:rect r="r" b="b" t="t" l="l"/>
              <a:pathLst>
                <a:path h="5852160" w="3779520">
                  <a:moveTo>
                    <a:pt x="0" y="0"/>
                  </a:moveTo>
                  <a:lnTo>
                    <a:pt x="3779520" y="0"/>
                  </a:lnTo>
                  <a:lnTo>
                    <a:pt x="3779520" y="5852160"/>
                  </a:lnTo>
                  <a:lnTo>
                    <a:pt x="0" y="5852160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54" id="54"/>
          <p:cNvGrpSpPr/>
          <p:nvPr/>
        </p:nvGrpSpPr>
        <p:grpSpPr>
          <a:xfrm rot="0">
            <a:off x="10826496" y="2194560"/>
            <a:ext cx="2834640" cy="822960"/>
            <a:chOff x="0" y="0"/>
            <a:chExt cx="3779520" cy="109728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3779520" cy="1097280"/>
            </a:xfrm>
            <a:custGeom>
              <a:avLst/>
              <a:gdLst/>
              <a:ahLst/>
              <a:cxnLst/>
              <a:rect r="r" b="b" t="t" l="l"/>
              <a:pathLst>
                <a:path h="1097280" w="3779520">
                  <a:moveTo>
                    <a:pt x="0" y="0"/>
                  </a:moveTo>
                  <a:lnTo>
                    <a:pt x="3779520" y="0"/>
                  </a:lnTo>
                  <a:lnTo>
                    <a:pt x="3779520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rgbClr val="0077B6"/>
            </a:solid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10826496" y="2194560"/>
            <a:ext cx="2834640" cy="822960"/>
            <a:chOff x="0" y="0"/>
            <a:chExt cx="3779520" cy="109728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3779520" cy="1097280"/>
            </a:xfrm>
            <a:custGeom>
              <a:avLst/>
              <a:gdLst/>
              <a:ahLst/>
              <a:cxnLst/>
              <a:rect r="r" b="b" t="t" l="l"/>
              <a:pathLst>
                <a:path h="1097280" w="3779520">
                  <a:moveTo>
                    <a:pt x="0" y="0"/>
                  </a:moveTo>
                  <a:lnTo>
                    <a:pt x="3779520" y="0"/>
                  </a:lnTo>
                  <a:lnTo>
                    <a:pt x="377952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7115" r="0" b="-17115"/>
              </a:stretch>
            </a:blipFill>
          </p:spPr>
        </p:sp>
        <p:sp>
          <p:nvSpPr>
            <p:cNvPr name="TextBox 58" id="58"/>
            <p:cNvSpPr txBox="true"/>
            <p:nvPr/>
          </p:nvSpPr>
          <p:spPr>
            <a:xfrm>
              <a:off x="0" y="0"/>
              <a:ext cx="3779520" cy="10972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04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0917936" y="3200400"/>
            <a:ext cx="2651760" cy="731520"/>
            <a:chOff x="0" y="0"/>
            <a:chExt cx="3535680" cy="97536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3535680" cy="975360"/>
            </a:xfrm>
            <a:custGeom>
              <a:avLst/>
              <a:gdLst/>
              <a:ahLst/>
              <a:cxnLst/>
              <a:rect r="r" b="b" t="t" l="l"/>
              <a:pathLst>
                <a:path h="975360" w="3535680">
                  <a:moveTo>
                    <a:pt x="0" y="0"/>
                  </a:moveTo>
                  <a:lnTo>
                    <a:pt x="3535680" y="0"/>
                  </a:lnTo>
                  <a:lnTo>
                    <a:pt x="353568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0633" r="0" b="-20633"/>
              </a:stretch>
            </a:blipFill>
          </p:spPr>
        </p:sp>
        <p:sp>
          <p:nvSpPr>
            <p:cNvPr name="TextBox 61" id="61"/>
            <p:cNvSpPr txBox="true"/>
            <p:nvPr/>
          </p:nvSpPr>
          <p:spPr>
            <a:xfrm>
              <a:off x="0" y="0"/>
              <a:ext cx="3535680" cy="9753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640"/>
                </a:lnSpc>
              </a:pPr>
              <a:r>
                <a:rPr lang="en-US" sz="2200" b="true">
                  <a:solidFill>
                    <a:srgbClr val="00B4D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Scaling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0972800" y="4023360"/>
            <a:ext cx="2523744" cy="2194560"/>
            <a:chOff x="0" y="0"/>
            <a:chExt cx="3364992" cy="292608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3364992" cy="2926080"/>
            </a:xfrm>
            <a:custGeom>
              <a:avLst/>
              <a:gdLst/>
              <a:ahLst/>
              <a:cxnLst/>
              <a:rect r="r" b="b" t="t" l="l"/>
              <a:pathLst>
                <a:path h="2926080" w="3364992">
                  <a:moveTo>
                    <a:pt x="0" y="0"/>
                  </a:moveTo>
                  <a:lnTo>
                    <a:pt x="3364992" y="0"/>
                  </a:lnTo>
                  <a:lnTo>
                    <a:pt x="3364992" y="2926080"/>
                  </a:lnTo>
                  <a:lnTo>
                    <a:pt x="0" y="29260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61568" t="0" r="-61568" b="0"/>
              </a:stretch>
            </a:blipFill>
          </p:spPr>
        </p:sp>
        <p:sp>
          <p:nvSpPr>
            <p:cNvPr name="TextBox 64" id="64"/>
            <p:cNvSpPr txBox="true"/>
            <p:nvPr/>
          </p:nvSpPr>
          <p:spPr>
            <a:xfrm>
              <a:off x="0" y="0"/>
              <a:ext cx="3364992" cy="2926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Standardize numerical features</a:t>
              </a:r>
            </a:p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(StandardScaler)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4191488" y="2194560"/>
            <a:ext cx="2834640" cy="4389120"/>
            <a:chOff x="0" y="0"/>
            <a:chExt cx="3779520" cy="585216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3779520" cy="5852160"/>
            </a:xfrm>
            <a:custGeom>
              <a:avLst/>
              <a:gdLst/>
              <a:ahLst/>
              <a:cxnLst/>
              <a:rect r="r" b="b" t="t" l="l"/>
              <a:pathLst>
                <a:path h="5852160" w="3779520">
                  <a:moveTo>
                    <a:pt x="0" y="0"/>
                  </a:moveTo>
                  <a:lnTo>
                    <a:pt x="3779520" y="0"/>
                  </a:lnTo>
                  <a:lnTo>
                    <a:pt x="3779520" y="5852160"/>
                  </a:lnTo>
                  <a:lnTo>
                    <a:pt x="0" y="5852160"/>
                  </a:lnTo>
                  <a:close/>
                </a:path>
              </a:pathLst>
            </a:custGeom>
            <a:solidFill>
              <a:srgbClr val="1A2D42"/>
            </a:solidFill>
          </p:spPr>
        </p:sp>
      </p:grpSp>
      <p:grpSp>
        <p:nvGrpSpPr>
          <p:cNvPr name="Group 67" id="67"/>
          <p:cNvGrpSpPr/>
          <p:nvPr/>
        </p:nvGrpSpPr>
        <p:grpSpPr>
          <a:xfrm rot="0">
            <a:off x="14191488" y="2194560"/>
            <a:ext cx="2834640" cy="822960"/>
            <a:chOff x="0" y="0"/>
            <a:chExt cx="3779520" cy="109728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3779520" cy="1097280"/>
            </a:xfrm>
            <a:custGeom>
              <a:avLst/>
              <a:gdLst/>
              <a:ahLst/>
              <a:cxnLst/>
              <a:rect r="r" b="b" t="t" l="l"/>
              <a:pathLst>
                <a:path h="1097280" w="3779520">
                  <a:moveTo>
                    <a:pt x="0" y="0"/>
                  </a:moveTo>
                  <a:lnTo>
                    <a:pt x="3779520" y="0"/>
                  </a:lnTo>
                  <a:lnTo>
                    <a:pt x="3779520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rgbClr val="0077B6"/>
            </a:solidFill>
          </p:spPr>
        </p:sp>
      </p:grpSp>
      <p:grpSp>
        <p:nvGrpSpPr>
          <p:cNvPr name="Group 69" id="69"/>
          <p:cNvGrpSpPr/>
          <p:nvPr/>
        </p:nvGrpSpPr>
        <p:grpSpPr>
          <a:xfrm rot="0">
            <a:off x="14191488" y="2194560"/>
            <a:ext cx="2834640" cy="822960"/>
            <a:chOff x="0" y="0"/>
            <a:chExt cx="3779520" cy="109728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3779520" cy="1097280"/>
            </a:xfrm>
            <a:custGeom>
              <a:avLst/>
              <a:gdLst/>
              <a:ahLst/>
              <a:cxnLst/>
              <a:rect r="r" b="b" t="t" l="l"/>
              <a:pathLst>
                <a:path h="1097280" w="3779520">
                  <a:moveTo>
                    <a:pt x="0" y="0"/>
                  </a:moveTo>
                  <a:lnTo>
                    <a:pt x="3779520" y="0"/>
                  </a:lnTo>
                  <a:lnTo>
                    <a:pt x="377952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7115" r="0" b="-17115"/>
              </a:stretch>
            </a:blipFill>
          </p:spPr>
        </p:sp>
        <p:sp>
          <p:nvSpPr>
            <p:cNvPr name="TextBox 71" id="71"/>
            <p:cNvSpPr txBox="true"/>
            <p:nvPr/>
          </p:nvSpPr>
          <p:spPr>
            <a:xfrm>
              <a:off x="0" y="0"/>
              <a:ext cx="3779520" cy="10972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05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14282928" y="3200400"/>
            <a:ext cx="2651760" cy="731520"/>
            <a:chOff x="0" y="0"/>
            <a:chExt cx="3535680" cy="97536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3535680" cy="975360"/>
            </a:xfrm>
            <a:custGeom>
              <a:avLst/>
              <a:gdLst/>
              <a:ahLst/>
              <a:cxnLst/>
              <a:rect r="r" b="b" t="t" l="l"/>
              <a:pathLst>
                <a:path h="975360" w="3535680">
                  <a:moveTo>
                    <a:pt x="0" y="0"/>
                  </a:moveTo>
                  <a:lnTo>
                    <a:pt x="3535680" y="0"/>
                  </a:lnTo>
                  <a:lnTo>
                    <a:pt x="353568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20633" r="0" b="-20633"/>
              </a:stretch>
            </a:blipFill>
          </p:spPr>
        </p:sp>
        <p:sp>
          <p:nvSpPr>
            <p:cNvPr name="TextBox 74" id="74"/>
            <p:cNvSpPr txBox="true"/>
            <p:nvPr/>
          </p:nvSpPr>
          <p:spPr>
            <a:xfrm>
              <a:off x="0" y="0"/>
              <a:ext cx="3535680" cy="9753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640"/>
                </a:lnSpc>
              </a:pPr>
              <a:r>
                <a:rPr lang="en-US" sz="2200" b="true">
                  <a:solidFill>
                    <a:srgbClr val="00B4D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Train/Test Split</a:t>
              </a: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14337792" y="4023360"/>
            <a:ext cx="2523744" cy="2194560"/>
            <a:chOff x="0" y="0"/>
            <a:chExt cx="3364992" cy="292608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3364992" cy="2926080"/>
            </a:xfrm>
            <a:custGeom>
              <a:avLst/>
              <a:gdLst/>
              <a:ahLst/>
              <a:cxnLst/>
              <a:rect r="r" b="b" t="t" l="l"/>
              <a:pathLst>
                <a:path h="2926080" w="3364992">
                  <a:moveTo>
                    <a:pt x="0" y="0"/>
                  </a:moveTo>
                  <a:lnTo>
                    <a:pt x="3364992" y="0"/>
                  </a:lnTo>
                  <a:lnTo>
                    <a:pt x="3364992" y="2926080"/>
                  </a:lnTo>
                  <a:lnTo>
                    <a:pt x="0" y="29260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61568" t="0" r="-61568" b="0"/>
              </a:stretch>
            </a:blipFill>
          </p:spPr>
        </p:sp>
        <p:sp>
          <p:nvSpPr>
            <p:cNvPr name="TextBox 77" id="77"/>
            <p:cNvSpPr txBox="true"/>
            <p:nvPr/>
          </p:nvSpPr>
          <p:spPr>
            <a:xfrm>
              <a:off x="0" y="0"/>
              <a:ext cx="3364992" cy="2926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Split data ensuring stratification by target class.</a:t>
              </a: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14173200" y="6764655"/>
            <a:ext cx="2834640" cy="2006058"/>
            <a:chOff x="0" y="0"/>
            <a:chExt cx="3779520" cy="2674744"/>
          </a:xfrm>
        </p:grpSpPr>
        <p:grpSp>
          <p:nvGrpSpPr>
            <p:cNvPr name="Group 79" id="79"/>
            <p:cNvGrpSpPr/>
            <p:nvPr/>
          </p:nvGrpSpPr>
          <p:grpSpPr>
            <a:xfrm rot="0">
              <a:off x="0" y="0"/>
              <a:ext cx="3779520" cy="2662782"/>
              <a:chOff x="0" y="0"/>
              <a:chExt cx="3779520" cy="2662782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3779520" cy="2662782"/>
              </a:xfrm>
              <a:custGeom>
                <a:avLst/>
                <a:gdLst/>
                <a:ahLst/>
                <a:cxnLst/>
                <a:rect r="r" b="b" t="t" l="l"/>
                <a:pathLst>
                  <a:path h="2662782" w="3779520">
                    <a:moveTo>
                      <a:pt x="0" y="0"/>
                    </a:moveTo>
                    <a:lnTo>
                      <a:pt x="3779520" y="0"/>
                    </a:lnTo>
                    <a:lnTo>
                      <a:pt x="3779520" y="2662782"/>
                    </a:lnTo>
                    <a:lnTo>
                      <a:pt x="0" y="2662782"/>
                    </a:lnTo>
                    <a:close/>
                  </a:path>
                </a:pathLst>
              </a:custGeom>
              <a:solidFill>
                <a:srgbClr val="1A2D42"/>
              </a:solidFill>
            </p:spPr>
          </p:sp>
        </p:grpSp>
        <p:grpSp>
          <p:nvGrpSpPr>
            <p:cNvPr name="Group 81" id="81"/>
            <p:cNvGrpSpPr/>
            <p:nvPr/>
          </p:nvGrpSpPr>
          <p:grpSpPr>
            <a:xfrm rot="0">
              <a:off x="121920" y="0"/>
              <a:ext cx="3364992" cy="2674744"/>
              <a:chOff x="0" y="0"/>
              <a:chExt cx="3364992" cy="2674744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3364992" cy="2674744"/>
              </a:xfrm>
              <a:custGeom>
                <a:avLst/>
                <a:gdLst/>
                <a:ahLst/>
                <a:cxnLst/>
                <a:rect r="r" b="b" t="t" l="l"/>
                <a:pathLst>
                  <a:path h="2674744" w="3364992">
                    <a:moveTo>
                      <a:pt x="0" y="0"/>
                    </a:moveTo>
                    <a:lnTo>
                      <a:pt x="3364992" y="0"/>
                    </a:lnTo>
                    <a:lnTo>
                      <a:pt x="3364992" y="2674744"/>
                    </a:lnTo>
                    <a:lnTo>
                      <a:pt x="0" y="2674744"/>
                    </a:lnTo>
                    <a:close/>
                  </a:path>
                </a:pathLst>
              </a:custGeom>
              <a:blipFill>
                <a:blip r:embed="rId3">
                  <a:alphaModFix amt="0"/>
                </a:blip>
                <a:stretch>
                  <a:fillRect l="-61568" t="0" r="-61568" b="-9396"/>
                </a:stretch>
              </a:blip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0" y="0"/>
                <a:ext cx="3364992" cy="267474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 marL="388620" indent="-194310" lvl="1">
                  <a:lnSpc>
                    <a:spcPts val="2160"/>
                  </a:lnSpc>
                  <a:buFont typeface="Arial"/>
                  <a:buChar char="•"/>
                </a:pPr>
                <a:r>
                  <a:rPr lang="en-US" sz="1800">
                    <a:solidFill>
                      <a:srgbClr val="F77F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Train/Test/Val each split 70/15/15</a:t>
                </a:r>
              </a:p>
              <a:p>
                <a:pPr algn="l" marL="388620" indent="-194310" lvl="1">
                  <a:lnSpc>
                    <a:spcPts val="2160"/>
                  </a:lnSpc>
                  <a:buFont typeface="Arial"/>
                  <a:buChar char="•"/>
                </a:pPr>
                <a:r>
                  <a:rPr lang="en-US" sz="1800">
                    <a:solidFill>
                      <a:srgbClr val="F77F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same column drop</a:t>
                </a:r>
              </a:p>
              <a:p>
                <a:pPr algn="l" marL="388620" indent="-194310" lvl="1">
                  <a:lnSpc>
                    <a:spcPts val="2160"/>
                  </a:lnSpc>
                  <a:buFont typeface="Arial"/>
                  <a:buChar char="•"/>
                </a:pPr>
                <a:r>
                  <a:rPr lang="en-US" sz="1800">
                    <a:solidFill>
                      <a:srgbClr val="F77F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add same feature (2 features)</a:t>
                </a:r>
              </a:p>
            </p:txBody>
          </p:sp>
        </p:grpSp>
      </p:grpSp>
      <p:grpSp>
        <p:nvGrpSpPr>
          <p:cNvPr name="Group 84" id="84"/>
          <p:cNvGrpSpPr/>
          <p:nvPr/>
        </p:nvGrpSpPr>
        <p:grpSpPr>
          <a:xfrm rot="0">
            <a:off x="7461504" y="6771361"/>
            <a:ext cx="2834640" cy="1997087"/>
            <a:chOff x="0" y="0"/>
            <a:chExt cx="3779520" cy="2662782"/>
          </a:xfrm>
        </p:grpSpPr>
        <p:grpSp>
          <p:nvGrpSpPr>
            <p:cNvPr name="Group 85" id="85"/>
            <p:cNvGrpSpPr/>
            <p:nvPr/>
          </p:nvGrpSpPr>
          <p:grpSpPr>
            <a:xfrm rot="0">
              <a:off x="0" y="0"/>
              <a:ext cx="3779520" cy="2662782"/>
              <a:chOff x="0" y="0"/>
              <a:chExt cx="3779520" cy="2662782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3779520" cy="2662782"/>
              </a:xfrm>
              <a:custGeom>
                <a:avLst/>
                <a:gdLst/>
                <a:ahLst/>
                <a:cxnLst/>
                <a:rect r="r" b="b" t="t" l="l"/>
                <a:pathLst>
                  <a:path h="2662782" w="3779520">
                    <a:moveTo>
                      <a:pt x="0" y="0"/>
                    </a:moveTo>
                    <a:lnTo>
                      <a:pt x="3779520" y="0"/>
                    </a:lnTo>
                    <a:lnTo>
                      <a:pt x="3779520" y="2662782"/>
                    </a:lnTo>
                    <a:lnTo>
                      <a:pt x="0" y="2662782"/>
                    </a:lnTo>
                    <a:close/>
                  </a:path>
                </a:pathLst>
              </a:custGeom>
              <a:solidFill>
                <a:srgbClr val="1A2D42"/>
              </a:solidFill>
            </p:spPr>
          </p:sp>
        </p:grpSp>
        <p:grpSp>
          <p:nvGrpSpPr>
            <p:cNvPr name="Group 87" id="87"/>
            <p:cNvGrpSpPr/>
            <p:nvPr/>
          </p:nvGrpSpPr>
          <p:grpSpPr>
            <a:xfrm rot="0">
              <a:off x="121920" y="0"/>
              <a:ext cx="3364992" cy="2662782"/>
              <a:chOff x="0" y="0"/>
              <a:chExt cx="3364992" cy="2662782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3364992" cy="2662782"/>
              </a:xfrm>
              <a:custGeom>
                <a:avLst/>
                <a:gdLst/>
                <a:ahLst/>
                <a:cxnLst/>
                <a:rect r="r" b="b" t="t" l="l"/>
                <a:pathLst>
                  <a:path h="2662782" w="3364992">
                    <a:moveTo>
                      <a:pt x="0" y="0"/>
                    </a:moveTo>
                    <a:lnTo>
                      <a:pt x="3364992" y="0"/>
                    </a:lnTo>
                    <a:lnTo>
                      <a:pt x="3364992" y="2662782"/>
                    </a:lnTo>
                    <a:lnTo>
                      <a:pt x="0" y="2662782"/>
                    </a:lnTo>
                    <a:close/>
                  </a:path>
                </a:pathLst>
              </a:custGeom>
              <a:blipFill>
                <a:blip r:embed="rId3">
                  <a:alphaModFix amt="0"/>
                </a:blip>
                <a:stretch>
                  <a:fillRect l="-61568" t="0" r="-61568" b="-9888"/>
                </a:stretch>
              </a:blip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0" y="0"/>
                <a:ext cx="3364992" cy="2662782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 marL="388620" indent="-194310" lvl="1">
                  <a:lnSpc>
                    <a:spcPts val="2160"/>
                  </a:lnSpc>
                  <a:buFont typeface="Arial"/>
                  <a:buChar char="•"/>
                </a:pPr>
                <a:r>
                  <a:rPr lang="en-US" sz="1800">
                    <a:solidFill>
                      <a:srgbClr val="F77F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All model Encoding may differ based on the model</a:t>
                </a: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" y="548640"/>
            <a:ext cx="12801600" cy="1280160"/>
            <a:chOff x="0" y="0"/>
            <a:chExt cx="17068800" cy="17068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68800" cy="1706880"/>
            </a:xfrm>
            <a:custGeom>
              <a:avLst/>
              <a:gdLst/>
              <a:ahLst/>
              <a:cxnLst/>
              <a:rect r="r" b="b" t="t" l="l"/>
              <a:pathLst>
                <a:path h="170688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1706880"/>
                  </a:lnTo>
                  <a:lnTo>
                    <a:pt x="0" y="17068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44850" r="0" b="-14485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7068800" cy="17068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680"/>
                </a:lnSpc>
              </a:pPr>
              <a:r>
                <a:rPr lang="en-US" sz="64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 Preprocessing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108259"/>
            <a:ext cx="12687300" cy="587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3023" indent="-336512" lvl="1">
              <a:lnSpc>
                <a:spcPts val="5891"/>
              </a:lnSpc>
              <a:buFont typeface="Arial"/>
              <a:buChar char="•"/>
            </a:pPr>
            <a:r>
              <a:rPr lang="en-US" b="true" sz="3117">
                <a:solidFill>
                  <a:srgbClr val="00B4D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Used Different Encoding based on the model</a:t>
            </a:r>
          </a:p>
          <a:p>
            <a:pPr algn="l" marL="1346047" indent="-448682" lvl="2">
              <a:lnSpc>
                <a:spcPts val="5891"/>
              </a:lnSpc>
              <a:buFont typeface="Arial"/>
              <a:buChar char="⚬"/>
            </a:pPr>
            <a:r>
              <a:rPr lang="en-US" b="true" sz="3117">
                <a:solidFill>
                  <a:srgbClr val="00B4D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LR/SVM</a:t>
            </a:r>
          </a:p>
          <a:p>
            <a:pPr algn="l" marL="2019070" indent="-504768" lvl="3">
              <a:lnSpc>
                <a:spcPts val="5891"/>
              </a:lnSpc>
              <a:buFont typeface="Arial"/>
              <a:buChar char="￭"/>
            </a:pPr>
            <a:r>
              <a:rPr lang="en-US" b="true" sz="3117">
                <a:solidFill>
                  <a:srgbClr val="00B4D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Cat: </a:t>
            </a:r>
            <a:r>
              <a:rPr lang="en-US" b="true" sz="3117">
                <a:solidFill>
                  <a:srgbClr val="00B4D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OneHotEncoding</a:t>
            </a:r>
          </a:p>
          <a:p>
            <a:pPr algn="l" marL="2019070" indent="-504768" lvl="3">
              <a:lnSpc>
                <a:spcPts val="5891"/>
              </a:lnSpc>
              <a:buFont typeface="Arial"/>
              <a:buChar char="￭"/>
            </a:pPr>
            <a:r>
              <a:rPr lang="en-US" b="true" sz="3117">
                <a:solidFill>
                  <a:srgbClr val="00B4D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Num: </a:t>
            </a:r>
            <a:r>
              <a:rPr lang="en-US" b="true" sz="3117">
                <a:solidFill>
                  <a:srgbClr val="00B4D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StandardScaler</a:t>
            </a:r>
          </a:p>
          <a:p>
            <a:pPr algn="l" marL="1346047" indent="-448682" lvl="2">
              <a:lnSpc>
                <a:spcPts val="5891"/>
              </a:lnSpc>
              <a:buFont typeface="Arial"/>
              <a:buChar char="⚬"/>
            </a:pPr>
            <a:r>
              <a:rPr lang="en-US" b="true" sz="3117">
                <a:solidFill>
                  <a:srgbClr val="00B4D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Forest</a:t>
            </a:r>
          </a:p>
          <a:p>
            <a:pPr algn="l" marL="2019070" indent="-504768" lvl="3">
              <a:lnSpc>
                <a:spcPts val="5891"/>
              </a:lnSpc>
              <a:buFont typeface="Arial"/>
              <a:buChar char="￭"/>
            </a:pPr>
            <a:r>
              <a:rPr lang="en-US" b="true" sz="3117">
                <a:solidFill>
                  <a:srgbClr val="00B4D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Cat: LabelEncoding (Due to training time)</a:t>
            </a:r>
          </a:p>
          <a:p>
            <a:pPr algn="l" marL="2019070" indent="-504768" lvl="3">
              <a:lnSpc>
                <a:spcPts val="5891"/>
              </a:lnSpc>
              <a:buFont typeface="Arial"/>
              <a:buChar char="￭"/>
            </a:pPr>
            <a:r>
              <a:rPr lang="en-US" b="true" sz="3117">
                <a:solidFill>
                  <a:srgbClr val="00B4D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Num: StandardScaler</a:t>
            </a:r>
          </a:p>
          <a:p>
            <a:pPr algn="l" marL="673023" indent="-336512" lvl="1">
              <a:lnSpc>
                <a:spcPts val="5891"/>
              </a:lnSpc>
              <a:buFont typeface="Arial"/>
              <a:buChar char="•"/>
            </a:pPr>
            <a:r>
              <a:rPr lang="en-US" b="true" sz="3117">
                <a:solidFill>
                  <a:srgbClr val="00B4D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EDA/Visualization Testing with Label Encoding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DAHBqtQu59Y</dc:identifier>
  <dcterms:modified xsi:type="dcterms:W3CDTF">2011-08-01T06:04:30Z</dcterms:modified>
  <cp:revision>1</cp:revision>
  <dc:title>CSCI316 Presentation.pptx</dc:title>
</cp:coreProperties>
</file>